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8" r:id="rId43"/>
  </p:sldIdLst>
  <p:sldSz cx="12192000" cy="6858000"/>
  <p:notesSz cx="6858000" cy="1857375"/>
  <p:embeddedFontLst>
    <p:embeddedFont>
      <p:font typeface="Calibri" panose="020F0502020204030204" pitchFamily="34" charset="0"/>
      <p:regular r:id="rId45"/>
      <p:bold r:id="rId46"/>
      <p:italic r:id="rId47"/>
      <p:boldItalic r:id="rId48"/>
    </p:embeddedFont>
    <p:embeddedFont>
      <p:font typeface="IBM Plex Mono SemiBold" panose="020B0709050203000203" pitchFamily="49"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j02UIto3/29FUV3MEj9sbc3pzUY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customschemas.google.com/relationships/presentationmetadata" Target="meta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E599BE-FA70-431F-8A18-F5816E47849D}"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0CBDC0D8-FC25-46CA-9B55-5B8FCB26A09F}">
      <dgm:prSet phldrT="[Text]"/>
      <dgm:spPr/>
      <dgm:t>
        <a:bodyPr/>
        <a:lstStyle/>
        <a:p>
          <a:r>
            <a:rPr lang="en-US" dirty="0" err="1"/>
            <a:t>SpceX</a:t>
          </a:r>
          <a:r>
            <a:rPr lang="en-US" dirty="0"/>
            <a:t> API</a:t>
          </a:r>
        </a:p>
      </dgm:t>
    </dgm:pt>
    <dgm:pt modelId="{4F265B18-8C9B-4C92-9ADB-6A04A775EBB3}" type="parTrans" cxnId="{22AD6DDC-AD0F-4257-92E9-960655FAA555}">
      <dgm:prSet/>
      <dgm:spPr/>
      <dgm:t>
        <a:bodyPr/>
        <a:lstStyle/>
        <a:p>
          <a:endParaRPr lang="en-US"/>
        </a:p>
      </dgm:t>
    </dgm:pt>
    <dgm:pt modelId="{E6E0164C-B74F-4557-AE85-D316B3031CF2}" type="sibTrans" cxnId="{22AD6DDC-AD0F-4257-92E9-960655FAA555}">
      <dgm:prSet/>
      <dgm:spPr/>
      <dgm:t>
        <a:bodyPr/>
        <a:lstStyle/>
        <a:p>
          <a:endParaRPr lang="en-US"/>
        </a:p>
      </dgm:t>
    </dgm:pt>
    <dgm:pt modelId="{EB29B6A3-C088-4A9A-8B0D-1CA81D811D8C}">
      <dgm:prSet phldrT="[Text]" custT="1"/>
      <dgm:spPr/>
      <dgm:t>
        <a:bodyPr/>
        <a:lstStyle/>
        <a:p>
          <a:r>
            <a:rPr lang="en-US" sz="2000" b="0" i="0" dirty="0">
              <a:solidFill>
                <a:srgbClr val="374151"/>
              </a:solidFill>
              <a:effectLst/>
              <a:latin typeface="+mj-lt"/>
            </a:rPr>
            <a:t>API URL api.spacexdata.com/v4/, Returns SpaceX data in Json</a:t>
          </a:r>
          <a:endParaRPr lang="en-US" sz="2000" dirty="0">
            <a:latin typeface="+mj-lt"/>
          </a:endParaRPr>
        </a:p>
      </dgm:t>
    </dgm:pt>
    <dgm:pt modelId="{195C990D-5F22-4913-BFCE-82FB43F10110}" type="parTrans" cxnId="{E8732A50-0633-4E54-A073-B72602A60531}">
      <dgm:prSet/>
      <dgm:spPr/>
      <dgm:t>
        <a:bodyPr/>
        <a:lstStyle/>
        <a:p>
          <a:endParaRPr lang="en-US"/>
        </a:p>
      </dgm:t>
    </dgm:pt>
    <dgm:pt modelId="{787BCFA5-EBA6-4FE0-B34B-46F5E897AE7C}" type="sibTrans" cxnId="{E8732A50-0633-4E54-A073-B72602A60531}">
      <dgm:prSet/>
      <dgm:spPr/>
      <dgm:t>
        <a:bodyPr/>
        <a:lstStyle/>
        <a:p>
          <a:endParaRPr lang="en-US"/>
        </a:p>
      </dgm:t>
    </dgm:pt>
    <dgm:pt modelId="{CE834D32-782E-4B58-BEBD-FB10D29B9703}">
      <dgm:prSet phldrT="[Text]"/>
      <dgm:spPr/>
      <dgm:t>
        <a:bodyPr/>
        <a:lstStyle/>
        <a:p>
          <a:r>
            <a:rPr lang="en-US" dirty="0"/>
            <a:t>Scraping</a:t>
          </a:r>
        </a:p>
      </dgm:t>
    </dgm:pt>
    <dgm:pt modelId="{67D2D230-333D-49DA-9398-6ECF698A589B}" type="parTrans" cxnId="{21FB8AD8-1908-4A9F-90D3-711D9ABEB439}">
      <dgm:prSet/>
      <dgm:spPr/>
      <dgm:t>
        <a:bodyPr/>
        <a:lstStyle/>
        <a:p>
          <a:endParaRPr lang="en-US"/>
        </a:p>
      </dgm:t>
    </dgm:pt>
    <dgm:pt modelId="{0F8932DB-7150-49EC-B794-0AFB7A003FC8}" type="sibTrans" cxnId="{21FB8AD8-1908-4A9F-90D3-711D9ABEB439}">
      <dgm:prSet/>
      <dgm:spPr/>
      <dgm:t>
        <a:bodyPr/>
        <a:lstStyle/>
        <a:p>
          <a:endParaRPr lang="en-US"/>
        </a:p>
      </dgm:t>
    </dgm:pt>
    <dgm:pt modelId="{C3B77B07-A12B-4660-9120-8D2A8A8B6A52}">
      <dgm:prSet phldrT="[Text]" custT="1"/>
      <dgm:spPr/>
      <dgm:t>
        <a:bodyPr/>
        <a:lstStyle/>
        <a:p>
          <a:r>
            <a:rPr lang="en-US" sz="2000" b="0" i="0" kern="1200" dirty="0">
              <a:solidFill>
                <a:srgbClr val="374151"/>
              </a:solidFill>
              <a:effectLst/>
              <a:latin typeface="Arial"/>
              <a:ea typeface="+mn-ea"/>
              <a:cs typeface="+mn-cs"/>
            </a:rPr>
            <a:t>Scraping Falcon 9 launch data from Wikipedia using the Beautiful Soup library</a:t>
          </a:r>
        </a:p>
      </dgm:t>
    </dgm:pt>
    <dgm:pt modelId="{4BBC503B-C8C2-4D1E-B060-EB88C3CA6131}" type="parTrans" cxnId="{3267DC12-E29E-42D2-9D1F-F8F5035582D3}">
      <dgm:prSet/>
      <dgm:spPr/>
      <dgm:t>
        <a:bodyPr/>
        <a:lstStyle/>
        <a:p>
          <a:endParaRPr lang="en-US"/>
        </a:p>
      </dgm:t>
    </dgm:pt>
    <dgm:pt modelId="{FE4D78D2-3185-4FFE-8623-0D637E2D4BA2}" type="sibTrans" cxnId="{3267DC12-E29E-42D2-9D1F-F8F5035582D3}">
      <dgm:prSet/>
      <dgm:spPr/>
      <dgm:t>
        <a:bodyPr/>
        <a:lstStyle/>
        <a:p>
          <a:endParaRPr lang="en-US"/>
        </a:p>
      </dgm:t>
    </dgm:pt>
    <dgm:pt modelId="{913930E2-C13C-49B6-BFD5-0EE75666CC86}">
      <dgm:prSet phldrT="[Text]"/>
      <dgm:spPr/>
      <dgm:t>
        <a:bodyPr/>
        <a:lstStyle/>
        <a:p>
          <a:r>
            <a:rPr lang="en-US" dirty="0"/>
            <a:t>Normalization and integration</a:t>
          </a:r>
        </a:p>
      </dgm:t>
    </dgm:pt>
    <dgm:pt modelId="{E07A377F-E847-4C1B-AF2A-809DE62548E3}" type="parTrans" cxnId="{0A7628A9-E6CF-41C6-9AEB-4131326945E7}">
      <dgm:prSet/>
      <dgm:spPr/>
      <dgm:t>
        <a:bodyPr/>
        <a:lstStyle/>
        <a:p>
          <a:endParaRPr lang="en-US"/>
        </a:p>
      </dgm:t>
    </dgm:pt>
    <dgm:pt modelId="{78ED9634-CE33-4A9E-83B0-077B97A0C52D}" type="sibTrans" cxnId="{0A7628A9-E6CF-41C6-9AEB-4131326945E7}">
      <dgm:prSet/>
      <dgm:spPr/>
      <dgm:t>
        <a:bodyPr/>
        <a:lstStyle/>
        <a:p>
          <a:endParaRPr lang="en-US"/>
        </a:p>
      </dgm:t>
    </dgm:pt>
    <dgm:pt modelId="{D4B1BB8E-CADF-4892-8393-7591690B0397}">
      <dgm:prSet phldrT="[Text]" custT="1"/>
      <dgm:spPr/>
      <dgm:t>
        <a:bodyPr/>
        <a:lstStyle/>
        <a:p>
          <a:pPr marL="228600" lvl="1" indent="-228600" algn="l" defTabSz="889000">
            <a:lnSpc>
              <a:spcPct val="90000"/>
            </a:lnSpc>
            <a:spcBef>
              <a:spcPct val="0"/>
            </a:spcBef>
            <a:spcAft>
              <a:spcPct val="15000"/>
            </a:spcAft>
            <a:buChar char="•"/>
          </a:pPr>
          <a:r>
            <a:rPr lang="en-US" sz="2000" b="0" i="0" kern="1200" dirty="0">
              <a:solidFill>
                <a:srgbClr val="374151"/>
              </a:solidFill>
              <a:effectLst/>
              <a:latin typeface="Arial"/>
              <a:ea typeface="+mn-ea"/>
              <a:cs typeface="+mn-cs"/>
            </a:rPr>
            <a:t>Integrated data from two sources to align with a common schema or structure.</a:t>
          </a:r>
        </a:p>
      </dgm:t>
    </dgm:pt>
    <dgm:pt modelId="{1B2E2CFC-4433-43C3-BBF5-0B25D93FAFB0}" type="parTrans" cxnId="{E037910F-6968-4E9C-ABA0-08C634D2B627}">
      <dgm:prSet/>
      <dgm:spPr/>
      <dgm:t>
        <a:bodyPr/>
        <a:lstStyle/>
        <a:p>
          <a:endParaRPr lang="en-US"/>
        </a:p>
      </dgm:t>
    </dgm:pt>
    <dgm:pt modelId="{67966AB3-DAD0-4077-82CB-37417AE245AB}" type="sibTrans" cxnId="{E037910F-6968-4E9C-ABA0-08C634D2B627}">
      <dgm:prSet/>
      <dgm:spPr/>
      <dgm:t>
        <a:bodyPr/>
        <a:lstStyle/>
        <a:p>
          <a:endParaRPr lang="en-US"/>
        </a:p>
      </dgm:t>
    </dgm:pt>
    <dgm:pt modelId="{BEE406A5-F34C-499E-BE37-ED3D02CF223F}" type="pres">
      <dgm:prSet presAssocID="{5BE599BE-FA70-431F-8A18-F5816E47849D}" presName="linearFlow" presStyleCnt="0">
        <dgm:presLayoutVars>
          <dgm:dir/>
          <dgm:animLvl val="lvl"/>
          <dgm:resizeHandles val="exact"/>
        </dgm:presLayoutVars>
      </dgm:prSet>
      <dgm:spPr/>
    </dgm:pt>
    <dgm:pt modelId="{A57CB10C-C932-4D2A-9335-CD92108AA430}" type="pres">
      <dgm:prSet presAssocID="{0CBDC0D8-FC25-46CA-9B55-5B8FCB26A09F}" presName="composite" presStyleCnt="0"/>
      <dgm:spPr/>
    </dgm:pt>
    <dgm:pt modelId="{BE43A59E-2C72-40E8-85EE-19DF2A4213DD}" type="pres">
      <dgm:prSet presAssocID="{0CBDC0D8-FC25-46CA-9B55-5B8FCB26A09F}" presName="parentText" presStyleLbl="alignNode1" presStyleIdx="0" presStyleCnt="3">
        <dgm:presLayoutVars>
          <dgm:chMax val="1"/>
          <dgm:bulletEnabled val="1"/>
        </dgm:presLayoutVars>
      </dgm:prSet>
      <dgm:spPr/>
    </dgm:pt>
    <dgm:pt modelId="{4D766596-3758-4284-BB60-210E2221CD62}" type="pres">
      <dgm:prSet presAssocID="{0CBDC0D8-FC25-46CA-9B55-5B8FCB26A09F}" presName="descendantText" presStyleLbl="alignAcc1" presStyleIdx="0" presStyleCnt="3" custLinFactNeighborX="-119">
        <dgm:presLayoutVars>
          <dgm:bulletEnabled val="1"/>
        </dgm:presLayoutVars>
      </dgm:prSet>
      <dgm:spPr/>
    </dgm:pt>
    <dgm:pt modelId="{8331CD31-3186-4F23-B786-B9944255C97F}" type="pres">
      <dgm:prSet presAssocID="{E6E0164C-B74F-4557-AE85-D316B3031CF2}" presName="sp" presStyleCnt="0"/>
      <dgm:spPr/>
    </dgm:pt>
    <dgm:pt modelId="{04CCDBE2-D474-402F-801F-C61CD5AC68AF}" type="pres">
      <dgm:prSet presAssocID="{CE834D32-782E-4B58-BEBD-FB10D29B9703}" presName="composite" presStyleCnt="0"/>
      <dgm:spPr/>
    </dgm:pt>
    <dgm:pt modelId="{DCE5A486-AF0A-4BF8-B019-0B9AD0ACC013}" type="pres">
      <dgm:prSet presAssocID="{CE834D32-782E-4B58-BEBD-FB10D29B9703}" presName="parentText" presStyleLbl="alignNode1" presStyleIdx="1" presStyleCnt="3">
        <dgm:presLayoutVars>
          <dgm:chMax val="1"/>
          <dgm:bulletEnabled val="1"/>
        </dgm:presLayoutVars>
      </dgm:prSet>
      <dgm:spPr/>
    </dgm:pt>
    <dgm:pt modelId="{0968BD6A-5A94-4E1C-82A8-464E74F5F836}" type="pres">
      <dgm:prSet presAssocID="{CE834D32-782E-4B58-BEBD-FB10D29B9703}" presName="descendantText" presStyleLbl="alignAcc1" presStyleIdx="1" presStyleCnt="3">
        <dgm:presLayoutVars>
          <dgm:bulletEnabled val="1"/>
        </dgm:presLayoutVars>
      </dgm:prSet>
      <dgm:spPr/>
    </dgm:pt>
    <dgm:pt modelId="{7F1E1332-1A06-436E-90AA-0105D8ED049B}" type="pres">
      <dgm:prSet presAssocID="{0F8932DB-7150-49EC-B794-0AFB7A003FC8}" presName="sp" presStyleCnt="0"/>
      <dgm:spPr/>
    </dgm:pt>
    <dgm:pt modelId="{F0B28103-DFA3-4250-BAFD-15C492F8FB6C}" type="pres">
      <dgm:prSet presAssocID="{913930E2-C13C-49B6-BFD5-0EE75666CC86}" presName="composite" presStyleCnt="0"/>
      <dgm:spPr/>
    </dgm:pt>
    <dgm:pt modelId="{C236013B-B8BA-4D31-B65E-30D41D0B6270}" type="pres">
      <dgm:prSet presAssocID="{913930E2-C13C-49B6-BFD5-0EE75666CC86}" presName="parentText" presStyleLbl="alignNode1" presStyleIdx="2" presStyleCnt="3">
        <dgm:presLayoutVars>
          <dgm:chMax val="1"/>
          <dgm:bulletEnabled val="1"/>
        </dgm:presLayoutVars>
      </dgm:prSet>
      <dgm:spPr/>
    </dgm:pt>
    <dgm:pt modelId="{284C0F2F-9465-43E9-A230-680F9AE13394}" type="pres">
      <dgm:prSet presAssocID="{913930E2-C13C-49B6-BFD5-0EE75666CC86}" presName="descendantText" presStyleLbl="alignAcc1" presStyleIdx="2" presStyleCnt="3">
        <dgm:presLayoutVars>
          <dgm:bulletEnabled val="1"/>
        </dgm:presLayoutVars>
      </dgm:prSet>
      <dgm:spPr/>
    </dgm:pt>
  </dgm:ptLst>
  <dgm:cxnLst>
    <dgm:cxn modelId="{E037910F-6968-4E9C-ABA0-08C634D2B627}" srcId="{913930E2-C13C-49B6-BFD5-0EE75666CC86}" destId="{D4B1BB8E-CADF-4892-8393-7591690B0397}" srcOrd="0" destOrd="0" parTransId="{1B2E2CFC-4433-43C3-BBF5-0B25D93FAFB0}" sibTransId="{67966AB3-DAD0-4077-82CB-37417AE245AB}"/>
    <dgm:cxn modelId="{3267DC12-E29E-42D2-9D1F-F8F5035582D3}" srcId="{CE834D32-782E-4B58-BEBD-FB10D29B9703}" destId="{C3B77B07-A12B-4660-9120-8D2A8A8B6A52}" srcOrd="0" destOrd="0" parTransId="{4BBC503B-C8C2-4D1E-B060-EB88C3CA6131}" sibTransId="{FE4D78D2-3185-4FFE-8623-0D637E2D4BA2}"/>
    <dgm:cxn modelId="{B335E512-6F03-4BCD-84A3-5B6C15320E47}" type="presOf" srcId="{913930E2-C13C-49B6-BFD5-0EE75666CC86}" destId="{C236013B-B8BA-4D31-B65E-30D41D0B6270}" srcOrd="0" destOrd="0" presId="urn:microsoft.com/office/officeart/2005/8/layout/chevron2"/>
    <dgm:cxn modelId="{B5199A13-A9F6-4298-8177-AA8820CF3E35}" type="presOf" srcId="{EB29B6A3-C088-4A9A-8B0D-1CA81D811D8C}" destId="{4D766596-3758-4284-BB60-210E2221CD62}" srcOrd="0" destOrd="0" presId="urn:microsoft.com/office/officeart/2005/8/layout/chevron2"/>
    <dgm:cxn modelId="{8280422E-3F9B-4FFA-8353-2680647900D6}" type="presOf" srcId="{CE834D32-782E-4B58-BEBD-FB10D29B9703}" destId="{DCE5A486-AF0A-4BF8-B019-0B9AD0ACC013}" srcOrd="0" destOrd="0" presId="urn:microsoft.com/office/officeart/2005/8/layout/chevron2"/>
    <dgm:cxn modelId="{E8732A50-0633-4E54-A073-B72602A60531}" srcId="{0CBDC0D8-FC25-46CA-9B55-5B8FCB26A09F}" destId="{EB29B6A3-C088-4A9A-8B0D-1CA81D811D8C}" srcOrd="0" destOrd="0" parTransId="{195C990D-5F22-4913-BFCE-82FB43F10110}" sibTransId="{787BCFA5-EBA6-4FE0-B34B-46F5E897AE7C}"/>
    <dgm:cxn modelId="{C55B8D56-454A-4DAC-B122-4D0EED69F945}" type="presOf" srcId="{D4B1BB8E-CADF-4892-8393-7591690B0397}" destId="{284C0F2F-9465-43E9-A230-680F9AE13394}" srcOrd="0" destOrd="0" presId="urn:microsoft.com/office/officeart/2005/8/layout/chevron2"/>
    <dgm:cxn modelId="{9D743C83-B0FC-404C-BD8A-DF309BE36459}" type="presOf" srcId="{5BE599BE-FA70-431F-8A18-F5816E47849D}" destId="{BEE406A5-F34C-499E-BE37-ED3D02CF223F}" srcOrd="0" destOrd="0" presId="urn:microsoft.com/office/officeart/2005/8/layout/chevron2"/>
    <dgm:cxn modelId="{845D148A-4DB9-48E5-B46A-4F1FD48F54DA}" type="presOf" srcId="{C3B77B07-A12B-4660-9120-8D2A8A8B6A52}" destId="{0968BD6A-5A94-4E1C-82A8-464E74F5F836}" srcOrd="0" destOrd="0" presId="urn:microsoft.com/office/officeart/2005/8/layout/chevron2"/>
    <dgm:cxn modelId="{0A7628A9-E6CF-41C6-9AEB-4131326945E7}" srcId="{5BE599BE-FA70-431F-8A18-F5816E47849D}" destId="{913930E2-C13C-49B6-BFD5-0EE75666CC86}" srcOrd="2" destOrd="0" parTransId="{E07A377F-E847-4C1B-AF2A-809DE62548E3}" sibTransId="{78ED9634-CE33-4A9E-83B0-077B97A0C52D}"/>
    <dgm:cxn modelId="{21FB8AD8-1908-4A9F-90D3-711D9ABEB439}" srcId="{5BE599BE-FA70-431F-8A18-F5816E47849D}" destId="{CE834D32-782E-4B58-BEBD-FB10D29B9703}" srcOrd="1" destOrd="0" parTransId="{67D2D230-333D-49DA-9398-6ECF698A589B}" sibTransId="{0F8932DB-7150-49EC-B794-0AFB7A003FC8}"/>
    <dgm:cxn modelId="{22AD6DDC-AD0F-4257-92E9-960655FAA555}" srcId="{5BE599BE-FA70-431F-8A18-F5816E47849D}" destId="{0CBDC0D8-FC25-46CA-9B55-5B8FCB26A09F}" srcOrd="0" destOrd="0" parTransId="{4F265B18-8C9B-4C92-9ADB-6A04A775EBB3}" sibTransId="{E6E0164C-B74F-4557-AE85-D316B3031CF2}"/>
    <dgm:cxn modelId="{95DDEAF4-DF9F-49A2-9153-E8C5DAAE0365}" type="presOf" srcId="{0CBDC0D8-FC25-46CA-9B55-5B8FCB26A09F}" destId="{BE43A59E-2C72-40E8-85EE-19DF2A4213DD}" srcOrd="0" destOrd="0" presId="urn:microsoft.com/office/officeart/2005/8/layout/chevron2"/>
    <dgm:cxn modelId="{CE919CEE-BD0E-4900-A0AD-6B216568B859}" type="presParOf" srcId="{BEE406A5-F34C-499E-BE37-ED3D02CF223F}" destId="{A57CB10C-C932-4D2A-9335-CD92108AA430}" srcOrd="0" destOrd="0" presId="urn:microsoft.com/office/officeart/2005/8/layout/chevron2"/>
    <dgm:cxn modelId="{75E3B8F2-2E9A-4113-BC25-52831D458D59}" type="presParOf" srcId="{A57CB10C-C932-4D2A-9335-CD92108AA430}" destId="{BE43A59E-2C72-40E8-85EE-19DF2A4213DD}" srcOrd="0" destOrd="0" presId="urn:microsoft.com/office/officeart/2005/8/layout/chevron2"/>
    <dgm:cxn modelId="{D0C0366D-3604-47B7-9801-DF6BC44D7A49}" type="presParOf" srcId="{A57CB10C-C932-4D2A-9335-CD92108AA430}" destId="{4D766596-3758-4284-BB60-210E2221CD62}" srcOrd="1" destOrd="0" presId="urn:microsoft.com/office/officeart/2005/8/layout/chevron2"/>
    <dgm:cxn modelId="{45761EFB-18C8-4E28-9DA1-9ECF6E468BFB}" type="presParOf" srcId="{BEE406A5-F34C-499E-BE37-ED3D02CF223F}" destId="{8331CD31-3186-4F23-B786-B9944255C97F}" srcOrd="1" destOrd="0" presId="urn:microsoft.com/office/officeart/2005/8/layout/chevron2"/>
    <dgm:cxn modelId="{6F5A2C5B-C714-4D8B-87E5-C6FA448EF3AB}" type="presParOf" srcId="{BEE406A5-F34C-499E-BE37-ED3D02CF223F}" destId="{04CCDBE2-D474-402F-801F-C61CD5AC68AF}" srcOrd="2" destOrd="0" presId="urn:microsoft.com/office/officeart/2005/8/layout/chevron2"/>
    <dgm:cxn modelId="{D8FBA663-EE69-429E-853B-A7E3DBE2E856}" type="presParOf" srcId="{04CCDBE2-D474-402F-801F-C61CD5AC68AF}" destId="{DCE5A486-AF0A-4BF8-B019-0B9AD0ACC013}" srcOrd="0" destOrd="0" presId="urn:microsoft.com/office/officeart/2005/8/layout/chevron2"/>
    <dgm:cxn modelId="{F37807AA-F538-49D7-8601-BC6345E97F80}" type="presParOf" srcId="{04CCDBE2-D474-402F-801F-C61CD5AC68AF}" destId="{0968BD6A-5A94-4E1C-82A8-464E74F5F836}" srcOrd="1" destOrd="0" presId="urn:microsoft.com/office/officeart/2005/8/layout/chevron2"/>
    <dgm:cxn modelId="{95CEA8DB-C2CF-457F-B72B-68061602FF27}" type="presParOf" srcId="{BEE406A5-F34C-499E-BE37-ED3D02CF223F}" destId="{7F1E1332-1A06-436E-90AA-0105D8ED049B}" srcOrd="3" destOrd="0" presId="urn:microsoft.com/office/officeart/2005/8/layout/chevron2"/>
    <dgm:cxn modelId="{891A5D83-C0F6-43AC-9649-09E5D64F5E28}" type="presParOf" srcId="{BEE406A5-F34C-499E-BE37-ED3D02CF223F}" destId="{F0B28103-DFA3-4250-BAFD-15C492F8FB6C}" srcOrd="4" destOrd="0" presId="urn:microsoft.com/office/officeart/2005/8/layout/chevron2"/>
    <dgm:cxn modelId="{AD40D443-F8DE-44FD-B55B-D56E74F53FE7}" type="presParOf" srcId="{F0B28103-DFA3-4250-BAFD-15C492F8FB6C}" destId="{C236013B-B8BA-4D31-B65E-30D41D0B6270}" srcOrd="0" destOrd="0" presId="urn:microsoft.com/office/officeart/2005/8/layout/chevron2"/>
    <dgm:cxn modelId="{B87B3695-D4A5-4582-9F85-5C45E596CBFC}" type="presParOf" srcId="{F0B28103-DFA3-4250-BAFD-15C492F8FB6C}" destId="{284C0F2F-9465-43E9-A230-680F9AE13394}"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C0AADE3-8398-4197-909C-3FBF902FC784}"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18281C3A-4FEB-43BF-83DC-8F305822AB7C}">
      <dgm:prSet phldrT="[Text]" custT="1"/>
      <dgm:spPr/>
      <dgm:t>
        <a:bodyPr/>
        <a:lstStyle/>
        <a:p>
          <a:r>
            <a:rPr lang="en-US" sz="2400" b="1" i="0" dirty="0"/>
            <a:t>Request and parse the SpaceX launch data using the GET request</a:t>
          </a:r>
          <a:endParaRPr lang="en-US" sz="2400" dirty="0"/>
        </a:p>
      </dgm:t>
    </dgm:pt>
    <dgm:pt modelId="{20B84429-4E33-4810-A048-A71E5AFB3C87}" type="parTrans" cxnId="{28B51E5E-4CC3-4F13-9A4F-1563B87EE61A}">
      <dgm:prSet/>
      <dgm:spPr/>
      <dgm:t>
        <a:bodyPr/>
        <a:lstStyle/>
        <a:p>
          <a:endParaRPr lang="en-US"/>
        </a:p>
      </dgm:t>
    </dgm:pt>
    <dgm:pt modelId="{3193490C-33B9-4FEF-B9A0-637052E7BE79}" type="sibTrans" cxnId="{28B51E5E-4CC3-4F13-9A4F-1563B87EE61A}">
      <dgm:prSet/>
      <dgm:spPr/>
      <dgm:t>
        <a:bodyPr/>
        <a:lstStyle/>
        <a:p>
          <a:endParaRPr lang="en-US"/>
        </a:p>
      </dgm:t>
    </dgm:pt>
    <dgm:pt modelId="{6A09851E-0E05-432D-A8DB-71223D269686}">
      <dgm:prSet phldrT="[Text]" custT="1"/>
      <dgm:spPr/>
      <dgm:t>
        <a:bodyPr/>
        <a:lstStyle/>
        <a:p>
          <a:r>
            <a:rPr lang="en-US" sz="2400" b="1" i="0" dirty="0"/>
            <a:t>Filter the </a:t>
          </a:r>
          <a:r>
            <a:rPr lang="en-US" sz="2400" b="1" i="0" dirty="0" err="1"/>
            <a:t>dataframe</a:t>
          </a:r>
          <a:r>
            <a:rPr lang="en-US" sz="2400" b="1" i="0" dirty="0"/>
            <a:t> to only include Falcon 9 launches</a:t>
          </a:r>
          <a:endParaRPr lang="en-US" sz="2400" dirty="0"/>
        </a:p>
      </dgm:t>
    </dgm:pt>
    <dgm:pt modelId="{5968FB2C-4264-4001-98E8-40D77E51B752}" type="parTrans" cxnId="{90417126-2C01-472E-AFEA-614EF9B38DF8}">
      <dgm:prSet/>
      <dgm:spPr/>
      <dgm:t>
        <a:bodyPr/>
        <a:lstStyle/>
        <a:p>
          <a:endParaRPr lang="en-US"/>
        </a:p>
      </dgm:t>
    </dgm:pt>
    <dgm:pt modelId="{42F379FF-72A1-4403-A464-A222D3B6A8A1}" type="sibTrans" cxnId="{90417126-2C01-472E-AFEA-614EF9B38DF8}">
      <dgm:prSet/>
      <dgm:spPr/>
      <dgm:t>
        <a:bodyPr/>
        <a:lstStyle/>
        <a:p>
          <a:endParaRPr lang="en-US"/>
        </a:p>
      </dgm:t>
    </dgm:pt>
    <dgm:pt modelId="{5D545CE2-A420-4A86-A958-D0B697E2B392}" type="pres">
      <dgm:prSet presAssocID="{EC0AADE3-8398-4197-909C-3FBF902FC784}" presName="outerComposite" presStyleCnt="0">
        <dgm:presLayoutVars>
          <dgm:chMax val="5"/>
          <dgm:dir/>
          <dgm:resizeHandles val="exact"/>
        </dgm:presLayoutVars>
      </dgm:prSet>
      <dgm:spPr/>
    </dgm:pt>
    <dgm:pt modelId="{9C02F2DD-4544-4C1D-8B6B-6B42BAB2539A}" type="pres">
      <dgm:prSet presAssocID="{EC0AADE3-8398-4197-909C-3FBF902FC784}" presName="dummyMaxCanvas" presStyleCnt="0">
        <dgm:presLayoutVars/>
      </dgm:prSet>
      <dgm:spPr/>
    </dgm:pt>
    <dgm:pt modelId="{FF2320A5-B7A0-49EB-9B43-77B11D119A4D}" type="pres">
      <dgm:prSet presAssocID="{EC0AADE3-8398-4197-909C-3FBF902FC784}" presName="TwoNodes_1" presStyleLbl="node1" presStyleIdx="0" presStyleCnt="2">
        <dgm:presLayoutVars>
          <dgm:bulletEnabled val="1"/>
        </dgm:presLayoutVars>
      </dgm:prSet>
      <dgm:spPr/>
    </dgm:pt>
    <dgm:pt modelId="{081700CA-3550-4C75-B0E4-D1826411827A}" type="pres">
      <dgm:prSet presAssocID="{EC0AADE3-8398-4197-909C-3FBF902FC784}" presName="TwoNodes_2" presStyleLbl="node1" presStyleIdx="1" presStyleCnt="2">
        <dgm:presLayoutVars>
          <dgm:bulletEnabled val="1"/>
        </dgm:presLayoutVars>
      </dgm:prSet>
      <dgm:spPr/>
    </dgm:pt>
    <dgm:pt modelId="{56472CD6-8A35-46A5-907B-D445579513E1}" type="pres">
      <dgm:prSet presAssocID="{EC0AADE3-8398-4197-909C-3FBF902FC784}" presName="TwoConn_1-2" presStyleLbl="fgAccFollowNode1" presStyleIdx="0" presStyleCnt="1">
        <dgm:presLayoutVars>
          <dgm:bulletEnabled val="1"/>
        </dgm:presLayoutVars>
      </dgm:prSet>
      <dgm:spPr/>
    </dgm:pt>
    <dgm:pt modelId="{08126300-DA7D-4C86-80B9-7E581E68F1ED}" type="pres">
      <dgm:prSet presAssocID="{EC0AADE3-8398-4197-909C-3FBF902FC784}" presName="TwoNodes_1_text" presStyleLbl="node1" presStyleIdx="1" presStyleCnt="2">
        <dgm:presLayoutVars>
          <dgm:bulletEnabled val="1"/>
        </dgm:presLayoutVars>
      </dgm:prSet>
      <dgm:spPr/>
    </dgm:pt>
    <dgm:pt modelId="{82DF28FE-4E9D-4A1B-9647-344938AC81C0}" type="pres">
      <dgm:prSet presAssocID="{EC0AADE3-8398-4197-909C-3FBF902FC784}" presName="TwoNodes_2_text" presStyleLbl="node1" presStyleIdx="1" presStyleCnt="2">
        <dgm:presLayoutVars>
          <dgm:bulletEnabled val="1"/>
        </dgm:presLayoutVars>
      </dgm:prSet>
      <dgm:spPr/>
    </dgm:pt>
  </dgm:ptLst>
  <dgm:cxnLst>
    <dgm:cxn modelId="{90417126-2C01-472E-AFEA-614EF9B38DF8}" srcId="{EC0AADE3-8398-4197-909C-3FBF902FC784}" destId="{6A09851E-0E05-432D-A8DB-71223D269686}" srcOrd="1" destOrd="0" parTransId="{5968FB2C-4264-4001-98E8-40D77E51B752}" sibTransId="{42F379FF-72A1-4403-A464-A222D3B6A8A1}"/>
    <dgm:cxn modelId="{2FB9C227-97D1-4966-A04D-49BF4F3EAAD0}" type="presOf" srcId="{6A09851E-0E05-432D-A8DB-71223D269686}" destId="{081700CA-3550-4C75-B0E4-D1826411827A}" srcOrd="0" destOrd="0" presId="urn:microsoft.com/office/officeart/2005/8/layout/vProcess5"/>
    <dgm:cxn modelId="{28B51E5E-4CC3-4F13-9A4F-1563B87EE61A}" srcId="{EC0AADE3-8398-4197-909C-3FBF902FC784}" destId="{18281C3A-4FEB-43BF-83DC-8F305822AB7C}" srcOrd="0" destOrd="0" parTransId="{20B84429-4E33-4810-A048-A71E5AFB3C87}" sibTransId="{3193490C-33B9-4FEF-B9A0-637052E7BE79}"/>
    <dgm:cxn modelId="{73E54045-6405-4880-B4F6-14D59682C6E2}" type="presOf" srcId="{18281C3A-4FEB-43BF-83DC-8F305822AB7C}" destId="{FF2320A5-B7A0-49EB-9B43-77B11D119A4D}" srcOrd="0" destOrd="0" presId="urn:microsoft.com/office/officeart/2005/8/layout/vProcess5"/>
    <dgm:cxn modelId="{B4C64F82-F1E6-477C-9864-4455B49E5C19}" type="presOf" srcId="{6A09851E-0E05-432D-A8DB-71223D269686}" destId="{82DF28FE-4E9D-4A1B-9647-344938AC81C0}" srcOrd="1" destOrd="0" presId="urn:microsoft.com/office/officeart/2005/8/layout/vProcess5"/>
    <dgm:cxn modelId="{C656C0C0-6C56-451A-8986-FE7B163D9F33}" type="presOf" srcId="{3193490C-33B9-4FEF-B9A0-637052E7BE79}" destId="{56472CD6-8A35-46A5-907B-D445579513E1}" srcOrd="0" destOrd="0" presId="urn:microsoft.com/office/officeart/2005/8/layout/vProcess5"/>
    <dgm:cxn modelId="{43908FD4-B3D9-42B6-A907-A0A96207B9A7}" type="presOf" srcId="{18281C3A-4FEB-43BF-83DC-8F305822AB7C}" destId="{08126300-DA7D-4C86-80B9-7E581E68F1ED}" srcOrd="1" destOrd="0" presId="urn:microsoft.com/office/officeart/2005/8/layout/vProcess5"/>
    <dgm:cxn modelId="{048CD5DB-1B7B-4ED2-BA4A-8D6C6270FAD2}" type="presOf" srcId="{EC0AADE3-8398-4197-909C-3FBF902FC784}" destId="{5D545CE2-A420-4A86-A958-D0B697E2B392}" srcOrd="0" destOrd="0" presId="urn:microsoft.com/office/officeart/2005/8/layout/vProcess5"/>
    <dgm:cxn modelId="{7A59E89D-7E85-4061-87B5-972FC6B3779B}" type="presParOf" srcId="{5D545CE2-A420-4A86-A958-D0B697E2B392}" destId="{9C02F2DD-4544-4C1D-8B6B-6B42BAB2539A}" srcOrd="0" destOrd="0" presId="urn:microsoft.com/office/officeart/2005/8/layout/vProcess5"/>
    <dgm:cxn modelId="{9B627A55-B611-4F57-885A-528366F4100F}" type="presParOf" srcId="{5D545CE2-A420-4A86-A958-D0B697E2B392}" destId="{FF2320A5-B7A0-49EB-9B43-77B11D119A4D}" srcOrd="1" destOrd="0" presId="urn:microsoft.com/office/officeart/2005/8/layout/vProcess5"/>
    <dgm:cxn modelId="{F79DB4E2-F80F-49C3-9737-EA0E68D2B96B}" type="presParOf" srcId="{5D545CE2-A420-4A86-A958-D0B697E2B392}" destId="{081700CA-3550-4C75-B0E4-D1826411827A}" srcOrd="2" destOrd="0" presId="urn:microsoft.com/office/officeart/2005/8/layout/vProcess5"/>
    <dgm:cxn modelId="{437483A8-D985-4BF0-A2C0-E2AAF6889C42}" type="presParOf" srcId="{5D545CE2-A420-4A86-A958-D0B697E2B392}" destId="{56472CD6-8A35-46A5-907B-D445579513E1}" srcOrd="3" destOrd="0" presId="urn:microsoft.com/office/officeart/2005/8/layout/vProcess5"/>
    <dgm:cxn modelId="{9A32FD35-DE7F-4303-AF4A-58498B5C9A47}" type="presParOf" srcId="{5D545CE2-A420-4A86-A958-D0B697E2B392}" destId="{08126300-DA7D-4C86-80B9-7E581E68F1ED}" srcOrd="4" destOrd="0" presId="urn:microsoft.com/office/officeart/2005/8/layout/vProcess5"/>
    <dgm:cxn modelId="{24EE32DA-EEBD-4EFE-B979-40B50BA64DAD}" type="presParOf" srcId="{5D545CE2-A420-4A86-A958-D0B697E2B392}" destId="{82DF28FE-4E9D-4A1B-9647-344938AC81C0}" srcOrd="5"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E2A8F3B-BD82-4963-9038-BC8AE4C1B1C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5FED35A6-3FC6-45C4-BE30-B3710076CA3F}">
      <dgm:prSet phldrT="[Text]"/>
      <dgm:spPr/>
      <dgm:t>
        <a:bodyPr/>
        <a:lstStyle/>
        <a:p>
          <a:r>
            <a:rPr lang="en-US" b="1" i="0" dirty="0"/>
            <a:t>Request the Falcon9 Launch Wiki page from its URL</a:t>
          </a:r>
          <a:endParaRPr lang="en-US" dirty="0"/>
        </a:p>
      </dgm:t>
    </dgm:pt>
    <dgm:pt modelId="{9945BE92-BE07-4A8A-A661-F759668C3572}" type="parTrans" cxnId="{D9745226-E1BB-4426-A2EA-74C82DF703D9}">
      <dgm:prSet/>
      <dgm:spPr/>
      <dgm:t>
        <a:bodyPr/>
        <a:lstStyle/>
        <a:p>
          <a:endParaRPr lang="en-US"/>
        </a:p>
      </dgm:t>
    </dgm:pt>
    <dgm:pt modelId="{EB8056CE-05CC-493A-B286-1E198160AF7A}" type="sibTrans" cxnId="{D9745226-E1BB-4426-A2EA-74C82DF703D9}">
      <dgm:prSet/>
      <dgm:spPr/>
      <dgm:t>
        <a:bodyPr/>
        <a:lstStyle/>
        <a:p>
          <a:endParaRPr lang="en-US"/>
        </a:p>
      </dgm:t>
    </dgm:pt>
    <dgm:pt modelId="{FCA0B360-7D48-4CCA-A292-F22D7398E1B9}">
      <dgm:prSet phldrT="[Text]"/>
      <dgm:spPr/>
      <dgm:t>
        <a:bodyPr/>
        <a:lstStyle/>
        <a:p>
          <a:r>
            <a:rPr lang="en-US" b="1" i="0" dirty="0"/>
            <a:t>Extract all column/variable names from the HTML table header</a:t>
          </a:r>
          <a:endParaRPr lang="en-US" dirty="0"/>
        </a:p>
      </dgm:t>
    </dgm:pt>
    <dgm:pt modelId="{075EF6CB-3B65-451A-B484-C91F7AF9F019}" type="parTrans" cxnId="{B5838C96-CBAD-4477-BE9B-39F6831F8453}">
      <dgm:prSet/>
      <dgm:spPr/>
      <dgm:t>
        <a:bodyPr/>
        <a:lstStyle/>
        <a:p>
          <a:endParaRPr lang="en-US"/>
        </a:p>
      </dgm:t>
    </dgm:pt>
    <dgm:pt modelId="{969A1EBB-D64D-47C7-9D4B-A2E1848489CE}" type="sibTrans" cxnId="{B5838C96-CBAD-4477-BE9B-39F6831F8453}">
      <dgm:prSet/>
      <dgm:spPr/>
      <dgm:t>
        <a:bodyPr/>
        <a:lstStyle/>
        <a:p>
          <a:endParaRPr lang="en-US"/>
        </a:p>
      </dgm:t>
    </dgm:pt>
    <dgm:pt modelId="{2A030366-25E3-4DED-80B7-04E0F8C5A9A1}">
      <dgm:prSet phldrT="[Text]"/>
      <dgm:spPr/>
      <dgm:t>
        <a:bodyPr/>
        <a:lstStyle/>
        <a:p>
          <a:r>
            <a:rPr lang="en-US" b="1" i="0" dirty="0"/>
            <a:t>Create a data frame by parsing the launch HTML tables</a:t>
          </a:r>
          <a:endParaRPr lang="en-US" dirty="0"/>
        </a:p>
      </dgm:t>
    </dgm:pt>
    <dgm:pt modelId="{69798E39-8783-4B0F-8165-772C7EE0D6AE}" type="parTrans" cxnId="{F467FD7D-FEC0-42B3-8F4C-A28D676DA673}">
      <dgm:prSet/>
      <dgm:spPr/>
      <dgm:t>
        <a:bodyPr/>
        <a:lstStyle/>
        <a:p>
          <a:endParaRPr lang="en-US"/>
        </a:p>
      </dgm:t>
    </dgm:pt>
    <dgm:pt modelId="{F1667F54-6827-49E6-B39A-A00854504C47}" type="sibTrans" cxnId="{F467FD7D-FEC0-42B3-8F4C-A28D676DA673}">
      <dgm:prSet/>
      <dgm:spPr/>
      <dgm:t>
        <a:bodyPr/>
        <a:lstStyle/>
        <a:p>
          <a:endParaRPr lang="en-US"/>
        </a:p>
      </dgm:t>
    </dgm:pt>
    <dgm:pt modelId="{4F5B1447-AEDA-4332-BA38-BD327240B640}" type="pres">
      <dgm:prSet presAssocID="{4E2A8F3B-BD82-4963-9038-BC8AE4C1B1C2}" presName="Name0" presStyleCnt="0">
        <dgm:presLayoutVars>
          <dgm:chMax val="7"/>
          <dgm:chPref val="7"/>
          <dgm:dir/>
        </dgm:presLayoutVars>
      </dgm:prSet>
      <dgm:spPr/>
    </dgm:pt>
    <dgm:pt modelId="{69C4861C-6933-4A80-AD99-169B309D2F01}" type="pres">
      <dgm:prSet presAssocID="{4E2A8F3B-BD82-4963-9038-BC8AE4C1B1C2}" presName="Name1" presStyleCnt="0"/>
      <dgm:spPr/>
    </dgm:pt>
    <dgm:pt modelId="{86AC7708-842C-4AC9-80B5-A6656F0E1BE4}" type="pres">
      <dgm:prSet presAssocID="{4E2A8F3B-BD82-4963-9038-BC8AE4C1B1C2}" presName="cycle" presStyleCnt="0"/>
      <dgm:spPr/>
    </dgm:pt>
    <dgm:pt modelId="{58E8B796-BC61-429E-BD7F-A0C6E02F0187}" type="pres">
      <dgm:prSet presAssocID="{4E2A8F3B-BD82-4963-9038-BC8AE4C1B1C2}" presName="srcNode" presStyleLbl="node1" presStyleIdx="0" presStyleCnt="3"/>
      <dgm:spPr/>
    </dgm:pt>
    <dgm:pt modelId="{B3408DCF-4987-4E23-B525-1DC8312B0D49}" type="pres">
      <dgm:prSet presAssocID="{4E2A8F3B-BD82-4963-9038-BC8AE4C1B1C2}" presName="conn" presStyleLbl="parChTrans1D2" presStyleIdx="0" presStyleCnt="1"/>
      <dgm:spPr/>
    </dgm:pt>
    <dgm:pt modelId="{C3FC4455-B172-4945-A513-FA0018A4547E}" type="pres">
      <dgm:prSet presAssocID="{4E2A8F3B-BD82-4963-9038-BC8AE4C1B1C2}" presName="extraNode" presStyleLbl="node1" presStyleIdx="0" presStyleCnt="3"/>
      <dgm:spPr/>
    </dgm:pt>
    <dgm:pt modelId="{9D0019B2-277C-4DF6-9C5A-F996029E3938}" type="pres">
      <dgm:prSet presAssocID="{4E2A8F3B-BD82-4963-9038-BC8AE4C1B1C2}" presName="dstNode" presStyleLbl="node1" presStyleIdx="0" presStyleCnt="3"/>
      <dgm:spPr/>
    </dgm:pt>
    <dgm:pt modelId="{B948EAA8-3149-49F6-A7EF-05F410A3C3BF}" type="pres">
      <dgm:prSet presAssocID="{5FED35A6-3FC6-45C4-BE30-B3710076CA3F}" presName="text_1" presStyleLbl="node1" presStyleIdx="0" presStyleCnt="3" custLinFactNeighborX="-116">
        <dgm:presLayoutVars>
          <dgm:bulletEnabled val="1"/>
        </dgm:presLayoutVars>
      </dgm:prSet>
      <dgm:spPr/>
    </dgm:pt>
    <dgm:pt modelId="{410F2038-0CCE-4360-901D-BB27EF2491B4}" type="pres">
      <dgm:prSet presAssocID="{5FED35A6-3FC6-45C4-BE30-B3710076CA3F}" presName="accent_1" presStyleCnt="0"/>
      <dgm:spPr/>
    </dgm:pt>
    <dgm:pt modelId="{E30AF1A4-CCAC-44A3-834F-EE2FC018A4E9}" type="pres">
      <dgm:prSet presAssocID="{5FED35A6-3FC6-45C4-BE30-B3710076CA3F}" presName="accentRepeatNode" presStyleLbl="solidFgAcc1" presStyleIdx="0" presStyleCnt="3"/>
      <dgm:spPr/>
    </dgm:pt>
    <dgm:pt modelId="{959EC191-620F-4E9D-AF1D-048701559DF5}" type="pres">
      <dgm:prSet presAssocID="{FCA0B360-7D48-4CCA-A292-F22D7398E1B9}" presName="text_2" presStyleLbl="node1" presStyleIdx="1" presStyleCnt="3">
        <dgm:presLayoutVars>
          <dgm:bulletEnabled val="1"/>
        </dgm:presLayoutVars>
      </dgm:prSet>
      <dgm:spPr/>
    </dgm:pt>
    <dgm:pt modelId="{49DA3445-7EF0-4837-BBD8-5C3FB016257C}" type="pres">
      <dgm:prSet presAssocID="{FCA0B360-7D48-4CCA-A292-F22D7398E1B9}" presName="accent_2" presStyleCnt="0"/>
      <dgm:spPr/>
    </dgm:pt>
    <dgm:pt modelId="{12C3C3BB-8D95-433D-B2E7-793A0BAB67BE}" type="pres">
      <dgm:prSet presAssocID="{FCA0B360-7D48-4CCA-A292-F22D7398E1B9}" presName="accentRepeatNode" presStyleLbl="solidFgAcc1" presStyleIdx="1" presStyleCnt="3"/>
      <dgm:spPr/>
    </dgm:pt>
    <dgm:pt modelId="{91C2A644-BD8A-4DAF-AC05-DB520FDC334B}" type="pres">
      <dgm:prSet presAssocID="{2A030366-25E3-4DED-80B7-04E0F8C5A9A1}" presName="text_3" presStyleLbl="node1" presStyleIdx="2" presStyleCnt="3">
        <dgm:presLayoutVars>
          <dgm:bulletEnabled val="1"/>
        </dgm:presLayoutVars>
      </dgm:prSet>
      <dgm:spPr/>
    </dgm:pt>
    <dgm:pt modelId="{9A891F82-C73C-40B0-88D3-4E9F97C38F0F}" type="pres">
      <dgm:prSet presAssocID="{2A030366-25E3-4DED-80B7-04E0F8C5A9A1}" presName="accent_3" presStyleCnt="0"/>
      <dgm:spPr/>
    </dgm:pt>
    <dgm:pt modelId="{63DBBBBD-456A-4335-9C37-C61E19757458}" type="pres">
      <dgm:prSet presAssocID="{2A030366-25E3-4DED-80B7-04E0F8C5A9A1}" presName="accentRepeatNode" presStyleLbl="solidFgAcc1" presStyleIdx="2" presStyleCnt="3"/>
      <dgm:spPr/>
    </dgm:pt>
  </dgm:ptLst>
  <dgm:cxnLst>
    <dgm:cxn modelId="{B054C405-804F-4E73-A8B7-ED36EE6FA2AF}" type="presOf" srcId="{2A030366-25E3-4DED-80B7-04E0F8C5A9A1}" destId="{91C2A644-BD8A-4DAF-AC05-DB520FDC334B}" srcOrd="0" destOrd="0" presId="urn:microsoft.com/office/officeart/2008/layout/VerticalCurvedList"/>
    <dgm:cxn modelId="{D9745226-E1BB-4426-A2EA-74C82DF703D9}" srcId="{4E2A8F3B-BD82-4963-9038-BC8AE4C1B1C2}" destId="{5FED35A6-3FC6-45C4-BE30-B3710076CA3F}" srcOrd="0" destOrd="0" parTransId="{9945BE92-BE07-4A8A-A661-F759668C3572}" sibTransId="{EB8056CE-05CC-493A-B286-1E198160AF7A}"/>
    <dgm:cxn modelId="{A3ABC827-11A1-4352-8A74-8B62477CD4DE}" type="presOf" srcId="{5FED35A6-3FC6-45C4-BE30-B3710076CA3F}" destId="{B948EAA8-3149-49F6-A7EF-05F410A3C3BF}" srcOrd="0" destOrd="0" presId="urn:microsoft.com/office/officeart/2008/layout/VerticalCurvedList"/>
    <dgm:cxn modelId="{F704D464-A120-44BF-AE12-3DCAA1E76A8A}" type="presOf" srcId="{EB8056CE-05CC-493A-B286-1E198160AF7A}" destId="{B3408DCF-4987-4E23-B525-1DC8312B0D49}" srcOrd="0" destOrd="0" presId="urn:microsoft.com/office/officeart/2008/layout/VerticalCurvedList"/>
    <dgm:cxn modelId="{0FA52D67-BBB5-4235-925D-69209E28F0B5}" type="presOf" srcId="{FCA0B360-7D48-4CCA-A292-F22D7398E1B9}" destId="{959EC191-620F-4E9D-AF1D-048701559DF5}" srcOrd="0" destOrd="0" presId="urn:microsoft.com/office/officeart/2008/layout/VerticalCurvedList"/>
    <dgm:cxn modelId="{F467FD7D-FEC0-42B3-8F4C-A28D676DA673}" srcId="{4E2A8F3B-BD82-4963-9038-BC8AE4C1B1C2}" destId="{2A030366-25E3-4DED-80B7-04E0F8C5A9A1}" srcOrd="2" destOrd="0" parTransId="{69798E39-8783-4B0F-8165-772C7EE0D6AE}" sibTransId="{F1667F54-6827-49E6-B39A-A00854504C47}"/>
    <dgm:cxn modelId="{B5838C96-CBAD-4477-BE9B-39F6831F8453}" srcId="{4E2A8F3B-BD82-4963-9038-BC8AE4C1B1C2}" destId="{FCA0B360-7D48-4CCA-A292-F22D7398E1B9}" srcOrd="1" destOrd="0" parTransId="{075EF6CB-3B65-451A-B484-C91F7AF9F019}" sibTransId="{969A1EBB-D64D-47C7-9D4B-A2E1848489CE}"/>
    <dgm:cxn modelId="{5AFDBFCB-0CA3-4500-BC4B-0DA0F7543568}" type="presOf" srcId="{4E2A8F3B-BD82-4963-9038-BC8AE4C1B1C2}" destId="{4F5B1447-AEDA-4332-BA38-BD327240B640}" srcOrd="0" destOrd="0" presId="urn:microsoft.com/office/officeart/2008/layout/VerticalCurvedList"/>
    <dgm:cxn modelId="{E0AFFBA5-A32D-4581-B5D7-3E0DE67B6684}" type="presParOf" srcId="{4F5B1447-AEDA-4332-BA38-BD327240B640}" destId="{69C4861C-6933-4A80-AD99-169B309D2F01}" srcOrd="0" destOrd="0" presId="urn:microsoft.com/office/officeart/2008/layout/VerticalCurvedList"/>
    <dgm:cxn modelId="{3169498D-C52A-4429-88FA-1CDFD0A4438F}" type="presParOf" srcId="{69C4861C-6933-4A80-AD99-169B309D2F01}" destId="{86AC7708-842C-4AC9-80B5-A6656F0E1BE4}" srcOrd="0" destOrd="0" presId="urn:microsoft.com/office/officeart/2008/layout/VerticalCurvedList"/>
    <dgm:cxn modelId="{C07F68B9-96C3-4B54-8672-DDE007E515D1}" type="presParOf" srcId="{86AC7708-842C-4AC9-80B5-A6656F0E1BE4}" destId="{58E8B796-BC61-429E-BD7F-A0C6E02F0187}" srcOrd="0" destOrd="0" presId="urn:microsoft.com/office/officeart/2008/layout/VerticalCurvedList"/>
    <dgm:cxn modelId="{7ECC39AC-1B3B-4DFB-93DA-9E331EFBC6EC}" type="presParOf" srcId="{86AC7708-842C-4AC9-80B5-A6656F0E1BE4}" destId="{B3408DCF-4987-4E23-B525-1DC8312B0D49}" srcOrd="1" destOrd="0" presId="urn:microsoft.com/office/officeart/2008/layout/VerticalCurvedList"/>
    <dgm:cxn modelId="{F3F13EA3-44C0-4E28-91EA-88B47C49917D}" type="presParOf" srcId="{86AC7708-842C-4AC9-80B5-A6656F0E1BE4}" destId="{C3FC4455-B172-4945-A513-FA0018A4547E}" srcOrd="2" destOrd="0" presId="urn:microsoft.com/office/officeart/2008/layout/VerticalCurvedList"/>
    <dgm:cxn modelId="{731F8F89-B00A-4808-BDD3-DD9557C77A31}" type="presParOf" srcId="{86AC7708-842C-4AC9-80B5-A6656F0E1BE4}" destId="{9D0019B2-277C-4DF6-9C5A-F996029E3938}" srcOrd="3" destOrd="0" presId="urn:microsoft.com/office/officeart/2008/layout/VerticalCurvedList"/>
    <dgm:cxn modelId="{D17B214D-ED09-441D-8234-0DDC62822B70}" type="presParOf" srcId="{69C4861C-6933-4A80-AD99-169B309D2F01}" destId="{B948EAA8-3149-49F6-A7EF-05F410A3C3BF}" srcOrd="1" destOrd="0" presId="urn:microsoft.com/office/officeart/2008/layout/VerticalCurvedList"/>
    <dgm:cxn modelId="{AE1746E4-059A-4690-BE9D-2473F96E08E4}" type="presParOf" srcId="{69C4861C-6933-4A80-AD99-169B309D2F01}" destId="{410F2038-0CCE-4360-901D-BB27EF2491B4}" srcOrd="2" destOrd="0" presId="urn:microsoft.com/office/officeart/2008/layout/VerticalCurvedList"/>
    <dgm:cxn modelId="{34B97FDB-99A6-436A-9A6B-E4FD974CF82C}" type="presParOf" srcId="{410F2038-0CCE-4360-901D-BB27EF2491B4}" destId="{E30AF1A4-CCAC-44A3-834F-EE2FC018A4E9}" srcOrd="0" destOrd="0" presId="urn:microsoft.com/office/officeart/2008/layout/VerticalCurvedList"/>
    <dgm:cxn modelId="{57385B94-E7BC-4ADD-9174-6478404E1EC7}" type="presParOf" srcId="{69C4861C-6933-4A80-AD99-169B309D2F01}" destId="{959EC191-620F-4E9D-AF1D-048701559DF5}" srcOrd="3" destOrd="0" presId="urn:microsoft.com/office/officeart/2008/layout/VerticalCurvedList"/>
    <dgm:cxn modelId="{AE745786-77ED-4629-99B6-F6F00DEA8080}" type="presParOf" srcId="{69C4861C-6933-4A80-AD99-169B309D2F01}" destId="{49DA3445-7EF0-4837-BBD8-5C3FB016257C}" srcOrd="4" destOrd="0" presId="urn:microsoft.com/office/officeart/2008/layout/VerticalCurvedList"/>
    <dgm:cxn modelId="{7024781E-34EA-47A6-ABF6-AEF05322D528}" type="presParOf" srcId="{49DA3445-7EF0-4837-BBD8-5C3FB016257C}" destId="{12C3C3BB-8D95-433D-B2E7-793A0BAB67BE}" srcOrd="0" destOrd="0" presId="urn:microsoft.com/office/officeart/2008/layout/VerticalCurvedList"/>
    <dgm:cxn modelId="{DDF4F4E2-2D90-418F-B0D6-598D28BC0C79}" type="presParOf" srcId="{69C4861C-6933-4A80-AD99-169B309D2F01}" destId="{91C2A644-BD8A-4DAF-AC05-DB520FDC334B}" srcOrd="5" destOrd="0" presId="urn:microsoft.com/office/officeart/2008/layout/VerticalCurvedList"/>
    <dgm:cxn modelId="{69F7CFF1-AB10-44DB-A1C6-A94636FE9928}" type="presParOf" srcId="{69C4861C-6933-4A80-AD99-169B309D2F01}" destId="{9A891F82-C73C-40B0-88D3-4E9F97C38F0F}" srcOrd="6" destOrd="0" presId="urn:microsoft.com/office/officeart/2008/layout/VerticalCurvedList"/>
    <dgm:cxn modelId="{08999880-AA8C-43E5-A04B-04E3E4EBD95D}" type="presParOf" srcId="{9A891F82-C73C-40B0-88D3-4E9F97C38F0F}" destId="{63DBBBBD-456A-4335-9C37-C61E19757458}"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F23D9EE-6E3F-44F6-89FE-A2FA4AB143E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1D57E001-B265-4FBD-B84C-E76C65C5436D}">
      <dgm:prSet phldrT="[Text]"/>
      <dgm:spPr/>
      <dgm:t>
        <a:bodyPr/>
        <a:lstStyle/>
        <a:p>
          <a:r>
            <a:rPr lang="en-US" dirty="0"/>
            <a:t>Histograms and Box Plots</a:t>
          </a:r>
        </a:p>
      </dgm:t>
    </dgm:pt>
    <dgm:pt modelId="{99B17F20-FF13-428A-BC7A-68334C777E79}" type="parTrans" cxnId="{436D1FD9-F991-4E85-A84E-2F9A2CC2574B}">
      <dgm:prSet/>
      <dgm:spPr/>
      <dgm:t>
        <a:bodyPr/>
        <a:lstStyle/>
        <a:p>
          <a:endParaRPr lang="en-US"/>
        </a:p>
      </dgm:t>
    </dgm:pt>
    <dgm:pt modelId="{8BEDC79A-24A1-45B4-9FE3-FD7724EA993F}" type="sibTrans" cxnId="{436D1FD9-F991-4E85-A84E-2F9A2CC2574B}">
      <dgm:prSet/>
      <dgm:spPr/>
      <dgm:t>
        <a:bodyPr/>
        <a:lstStyle/>
        <a:p>
          <a:endParaRPr lang="en-US"/>
        </a:p>
      </dgm:t>
    </dgm:pt>
    <dgm:pt modelId="{5CD0EDDC-9E7D-4ED1-A9DB-E9F5AC14129F}">
      <dgm:prSet phldrT="[Text]"/>
      <dgm:spPr/>
      <dgm:t>
        <a:bodyPr anchor="ctr"/>
        <a:lstStyle/>
        <a:p>
          <a:r>
            <a:rPr lang="en-US" dirty="0"/>
            <a:t>To visualize the distribution and summary statistics of numeric variables in the dataset, helping to identify outliers, data skewness, and central tendencies</a:t>
          </a:r>
        </a:p>
      </dgm:t>
    </dgm:pt>
    <dgm:pt modelId="{B72B9EDA-4AEA-49C0-BAF5-41B68DDA15A6}" type="parTrans" cxnId="{B0C7FD96-D7FA-435E-97C4-267F027DA3D1}">
      <dgm:prSet/>
      <dgm:spPr/>
      <dgm:t>
        <a:bodyPr/>
        <a:lstStyle/>
        <a:p>
          <a:endParaRPr lang="en-US"/>
        </a:p>
      </dgm:t>
    </dgm:pt>
    <dgm:pt modelId="{113EBA87-44CD-401B-85CA-F1F5E2FA297C}" type="sibTrans" cxnId="{B0C7FD96-D7FA-435E-97C4-267F027DA3D1}">
      <dgm:prSet/>
      <dgm:spPr/>
      <dgm:t>
        <a:bodyPr/>
        <a:lstStyle/>
        <a:p>
          <a:endParaRPr lang="en-US"/>
        </a:p>
      </dgm:t>
    </dgm:pt>
    <dgm:pt modelId="{7BAA3281-1AFC-4B03-89FE-A4A58F6DC779}">
      <dgm:prSet phldrT="[Text]"/>
      <dgm:spPr/>
      <dgm:t>
        <a:bodyPr/>
        <a:lstStyle/>
        <a:p>
          <a:r>
            <a:rPr lang="en-US" dirty="0"/>
            <a:t>Scatter Plots</a:t>
          </a:r>
        </a:p>
      </dgm:t>
    </dgm:pt>
    <dgm:pt modelId="{704399AE-86DC-4B89-8510-A555563E5A60}" type="parTrans" cxnId="{4F0C5D88-47CD-42A9-BFE1-2B38F9E24C33}">
      <dgm:prSet/>
      <dgm:spPr/>
      <dgm:t>
        <a:bodyPr/>
        <a:lstStyle/>
        <a:p>
          <a:endParaRPr lang="en-US"/>
        </a:p>
      </dgm:t>
    </dgm:pt>
    <dgm:pt modelId="{F0CA2647-8F6B-4018-BC5B-0C197E91C4DA}" type="sibTrans" cxnId="{4F0C5D88-47CD-42A9-BFE1-2B38F9E24C33}">
      <dgm:prSet/>
      <dgm:spPr/>
      <dgm:t>
        <a:bodyPr/>
        <a:lstStyle/>
        <a:p>
          <a:endParaRPr lang="en-US"/>
        </a:p>
      </dgm:t>
    </dgm:pt>
    <dgm:pt modelId="{69E35063-733C-4BE3-9703-F64CEB303E06}">
      <dgm:prSet phldrT="[Text]"/>
      <dgm:spPr/>
      <dgm:t>
        <a:bodyPr anchor="ctr"/>
        <a:lstStyle/>
        <a:p>
          <a:r>
            <a:rPr lang="en-US" dirty="0"/>
            <a:t>To visualize the spread and distribution of data, particularly for multiple categories or groups, allowing for comparisons and identifying potential outliers</a:t>
          </a:r>
        </a:p>
      </dgm:t>
    </dgm:pt>
    <dgm:pt modelId="{AA1502C5-5F75-4979-8295-FFDD5FD94D62}" type="parTrans" cxnId="{E5FA30C3-631A-4796-A914-81CE3AD9F5B0}">
      <dgm:prSet/>
      <dgm:spPr/>
      <dgm:t>
        <a:bodyPr/>
        <a:lstStyle/>
        <a:p>
          <a:endParaRPr lang="en-US"/>
        </a:p>
      </dgm:t>
    </dgm:pt>
    <dgm:pt modelId="{079F4FC9-1C4F-4322-AB7A-B810F775658C}" type="sibTrans" cxnId="{E5FA30C3-631A-4796-A914-81CE3AD9F5B0}">
      <dgm:prSet/>
      <dgm:spPr/>
      <dgm:t>
        <a:bodyPr/>
        <a:lstStyle/>
        <a:p>
          <a:endParaRPr lang="en-US"/>
        </a:p>
      </dgm:t>
    </dgm:pt>
    <dgm:pt modelId="{44560B6B-7AC9-44B1-8714-33D261D8BE82}">
      <dgm:prSet phldrT="[Text]"/>
      <dgm:spPr/>
      <dgm:t>
        <a:bodyPr/>
        <a:lstStyle/>
        <a:p>
          <a:r>
            <a:rPr lang="en-US" dirty="0"/>
            <a:t>Heatmaps</a:t>
          </a:r>
        </a:p>
      </dgm:t>
    </dgm:pt>
    <dgm:pt modelId="{F507592B-31B8-45CD-A961-4CD8238640BA}" type="parTrans" cxnId="{DDB99F78-FCD7-42B1-8903-AF523624A0D0}">
      <dgm:prSet/>
      <dgm:spPr/>
      <dgm:t>
        <a:bodyPr/>
        <a:lstStyle/>
        <a:p>
          <a:endParaRPr lang="en-US"/>
        </a:p>
      </dgm:t>
    </dgm:pt>
    <dgm:pt modelId="{268D14A9-6043-41D1-A293-192D3D2192EE}" type="sibTrans" cxnId="{DDB99F78-FCD7-42B1-8903-AF523624A0D0}">
      <dgm:prSet/>
      <dgm:spPr/>
      <dgm:t>
        <a:bodyPr/>
        <a:lstStyle/>
        <a:p>
          <a:endParaRPr lang="en-US"/>
        </a:p>
      </dgm:t>
    </dgm:pt>
    <dgm:pt modelId="{E8D36882-17DE-41D8-8D96-0A901C4BE176}">
      <dgm:prSet phldrT="[Text]" custT="1"/>
      <dgm:spPr>
        <a:solidFill>
          <a:srgbClr val="4472C4">
            <a:hueOff val="0"/>
            <a:satOff val="0"/>
            <a:lumOff val="0"/>
            <a:alphaOff val="0"/>
          </a:srgbClr>
        </a:solidFill>
        <a:ln w="25400" cap="flat" cmpd="sng" algn="ctr">
          <a:solidFill>
            <a:srgbClr val="FFFFFF">
              <a:hueOff val="0"/>
              <a:satOff val="0"/>
              <a:lumOff val="0"/>
              <a:alphaOff val="0"/>
            </a:srgbClr>
          </a:solidFill>
          <a:prstDash val="solid"/>
        </a:ln>
        <a:effectLst/>
      </dgm:spPr>
      <dgm:t>
        <a:bodyPr spcFirstLastPara="0" vert="horz" wrap="square" lIns="87630" tIns="43815" rIns="87630" bIns="43815" numCol="1" spcCol="1270" anchor="ctr" anchorCtr="0"/>
        <a:lstStyle/>
        <a:p>
          <a:pPr marL="0" lvl="0" indent="0" algn="ctr" defTabSz="1022350">
            <a:lnSpc>
              <a:spcPct val="90000"/>
            </a:lnSpc>
            <a:spcBef>
              <a:spcPct val="0"/>
            </a:spcBef>
            <a:spcAft>
              <a:spcPct val="35000"/>
            </a:spcAft>
            <a:buNone/>
          </a:pPr>
          <a:r>
            <a:rPr lang="en-US" sz="2300" kern="1200" dirty="0">
              <a:solidFill>
                <a:srgbClr val="FFFFFF"/>
              </a:solidFill>
              <a:latin typeface="Arial"/>
              <a:ea typeface="+mn-ea"/>
              <a:cs typeface="+mn-cs"/>
            </a:rPr>
            <a:t>Bar Charts</a:t>
          </a:r>
        </a:p>
      </dgm:t>
    </dgm:pt>
    <dgm:pt modelId="{4246E99C-EC66-4F1E-B35B-142CE8C299CC}" type="parTrans" cxnId="{A57E936C-FF8D-4D44-B4FB-2C42A6484E66}">
      <dgm:prSet/>
      <dgm:spPr/>
      <dgm:t>
        <a:bodyPr/>
        <a:lstStyle/>
        <a:p>
          <a:endParaRPr lang="en-US"/>
        </a:p>
      </dgm:t>
    </dgm:pt>
    <dgm:pt modelId="{880ED77C-3CA7-458A-8F28-672D7C1E1EC2}" type="sibTrans" cxnId="{A57E936C-FF8D-4D44-B4FB-2C42A6484E66}">
      <dgm:prSet/>
      <dgm:spPr/>
      <dgm:t>
        <a:bodyPr/>
        <a:lstStyle/>
        <a:p>
          <a:endParaRPr lang="en-US"/>
        </a:p>
      </dgm:t>
    </dgm:pt>
    <dgm:pt modelId="{4C313E90-132F-4D7A-B3C1-F00CC5EE8652}">
      <dgm:prSet phldrT="[Text]"/>
      <dgm:spPr/>
      <dgm:t>
        <a:bodyPr/>
        <a:lstStyle/>
        <a:p>
          <a:r>
            <a:rPr lang="en-US" dirty="0"/>
            <a:t>Box-and-Whisker Plots</a:t>
          </a:r>
        </a:p>
      </dgm:t>
    </dgm:pt>
    <dgm:pt modelId="{6A0C7697-9C11-443F-A5E6-3459631EE121}" type="parTrans" cxnId="{B0721C27-F3C1-4073-B889-B65951C46430}">
      <dgm:prSet/>
      <dgm:spPr/>
      <dgm:t>
        <a:bodyPr/>
        <a:lstStyle/>
        <a:p>
          <a:endParaRPr lang="en-US"/>
        </a:p>
      </dgm:t>
    </dgm:pt>
    <dgm:pt modelId="{80649EFF-F49E-4484-B45F-6275141F2843}" type="sibTrans" cxnId="{B0721C27-F3C1-4073-B889-B65951C46430}">
      <dgm:prSet/>
      <dgm:spPr/>
      <dgm:t>
        <a:bodyPr/>
        <a:lstStyle/>
        <a:p>
          <a:endParaRPr lang="en-US"/>
        </a:p>
      </dgm:t>
    </dgm:pt>
    <dgm:pt modelId="{9206BE89-510D-44CA-9A92-866A581B4FDD}">
      <dgm:prSet/>
      <dgm:spPr/>
      <dgm:t>
        <a:bodyPr anchor="ctr"/>
        <a:lstStyle/>
        <a:p>
          <a:r>
            <a:rPr lang="en-US" dirty="0"/>
            <a:t>To examine the relationships between two numeric variables, facilitating the exploration of potential correlations or patterns in the data</a:t>
          </a:r>
        </a:p>
      </dgm:t>
    </dgm:pt>
    <dgm:pt modelId="{C42AE09E-8FB8-4577-A58A-9FDB5DFAE4CC}" type="parTrans" cxnId="{B6154524-621D-44FE-8E85-DA11712AE765}">
      <dgm:prSet/>
      <dgm:spPr/>
      <dgm:t>
        <a:bodyPr/>
        <a:lstStyle/>
        <a:p>
          <a:endParaRPr lang="en-US"/>
        </a:p>
      </dgm:t>
    </dgm:pt>
    <dgm:pt modelId="{646F5260-38C0-4BAE-98C1-C308D0B2C2CF}" type="sibTrans" cxnId="{B6154524-621D-44FE-8E85-DA11712AE765}">
      <dgm:prSet/>
      <dgm:spPr/>
      <dgm:t>
        <a:bodyPr/>
        <a:lstStyle/>
        <a:p>
          <a:endParaRPr lang="en-US"/>
        </a:p>
      </dgm:t>
    </dgm:pt>
    <dgm:pt modelId="{E3928158-43B4-4305-9007-5812F20B449A}">
      <dgm:prSet/>
      <dgm:spPr/>
      <dgm:t>
        <a:bodyPr anchor="ctr"/>
        <a:lstStyle/>
        <a:p>
          <a:r>
            <a:rPr lang="en-US" dirty="0"/>
            <a:t>To represent categorical data and count frequencies, making it easier to understand the distribution of categorical variables or compare different categories</a:t>
          </a:r>
        </a:p>
      </dgm:t>
    </dgm:pt>
    <dgm:pt modelId="{B53C58FB-0318-40C5-9F67-369D20E3FDD2}" type="parTrans" cxnId="{AB076042-0BD4-45FB-8799-40F9E0DAAFA8}">
      <dgm:prSet/>
      <dgm:spPr/>
      <dgm:t>
        <a:bodyPr/>
        <a:lstStyle/>
        <a:p>
          <a:endParaRPr lang="en-US"/>
        </a:p>
      </dgm:t>
    </dgm:pt>
    <dgm:pt modelId="{E773F319-9026-4911-8526-1EB2CD2A1B4F}" type="sibTrans" cxnId="{AB076042-0BD4-45FB-8799-40F9E0DAAFA8}">
      <dgm:prSet/>
      <dgm:spPr/>
      <dgm:t>
        <a:bodyPr/>
        <a:lstStyle/>
        <a:p>
          <a:endParaRPr lang="en-US"/>
        </a:p>
      </dgm:t>
    </dgm:pt>
    <dgm:pt modelId="{7986D542-8EDB-4E28-8C17-BD6721F81E62}">
      <dgm:prSet/>
      <dgm:spPr/>
      <dgm:t>
        <a:bodyPr anchor="ctr"/>
        <a:lstStyle/>
        <a:p>
          <a:r>
            <a:rPr lang="en-US" dirty="0"/>
            <a:t>To visualize the correlation matrix of numeric variables, helping to identify multicollinearity and understand relationships between variables</a:t>
          </a:r>
        </a:p>
      </dgm:t>
    </dgm:pt>
    <dgm:pt modelId="{0BB71FA6-B647-471A-9E1E-30A3334FA746}" type="parTrans" cxnId="{1C3B746B-DA24-481C-A0DB-BBBB4FFE0CA0}">
      <dgm:prSet/>
      <dgm:spPr/>
      <dgm:t>
        <a:bodyPr/>
        <a:lstStyle/>
        <a:p>
          <a:endParaRPr lang="en-US"/>
        </a:p>
      </dgm:t>
    </dgm:pt>
    <dgm:pt modelId="{7C66D0C8-4909-426F-8989-9155ED7D0168}" type="sibTrans" cxnId="{1C3B746B-DA24-481C-A0DB-BBBB4FFE0CA0}">
      <dgm:prSet/>
      <dgm:spPr/>
      <dgm:t>
        <a:bodyPr/>
        <a:lstStyle/>
        <a:p>
          <a:endParaRPr lang="en-US"/>
        </a:p>
      </dgm:t>
    </dgm:pt>
    <dgm:pt modelId="{2E96801A-C63D-4877-A735-BDC38BC427A6}" type="pres">
      <dgm:prSet presAssocID="{CF23D9EE-6E3F-44F6-89FE-A2FA4AB143EA}" presName="Name0" presStyleCnt="0">
        <dgm:presLayoutVars>
          <dgm:dir/>
          <dgm:animLvl val="lvl"/>
          <dgm:resizeHandles/>
        </dgm:presLayoutVars>
      </dgm:prSet>
      <dgm:spPr/>
    </dgm:pt>
    <dgm:pt modelId="{8E7C5BF0-3F15-44F5-96E2-511DB66AF9B7}" type="pres">
      <dgm:prSet presAssocID="{1D57E001-B265-4FBD-B84C-E76C65C5436D}" presName="linNode" presStyleCnt="0"/>
      <dgm:spPr/>
    </dgm:pt>
    <dgm:pt modelId="{07B95E58-5309-4EEC-93A1-F3F85F36CA43}" type="pres">
      <dgm:prSet presAssocID="{1D57E001-B265-4FBD-B84C-E76C65C5436D}" presName="parentShp" presStyleLbl="node1" presStyleIdx="0" presStyleCnt="5" custScaleX="73796">
        <dgm:presLayoutVars>
          <dgm:bulletEnabled val="1"/>
        </dgm:presLayoutVars>
      </dgm:prSet>
      <dgm:spPr/>
    </dgm:pt>
    <dgm:pt modelId="{818E3789-0024-4950-AFC5-966C57363523}" type="pres">
      <dgm:prSet presAssocID="{1D57E001-B265-4FBD-B84C-E76C65C5436D}" presName="childShp" presStyleLbl="bgAccFollowNode1" presStyleIdx="0" presStyleCnt="5" custScaleX="125852">
        <dgm:presLayoutVars>
          <dgm:bulletEnabled val="1"/>
        </dgm:presLayoutVars>
      </dgm:prSet>
      <dgm:spPr/>
    </dgm:pt>
    <dgm:pt modelId="{9D74249C-1A67-4680-930D-CE887B36CE86}" type="pres">
      <dgm:prSet presAssocID="{8BEDC79A-24A1-45B4-9FE3-FD7724EA993F}" presName="spacing" presStyleCnt="0"/>
      <dgm:spPr/>
    </dgm:pt>
    <dgm:pt modelId="{F57EA867-FC72-4292-A2B7-72488CC09286}" type="pres">
      <dgm:prSet presAssocID="{7BAA3281-1AFC-4B03-89FE-A4A58F6DC779}" presName="linNode" presStyleCnt="0"/>
      <dgm:spPr/>
    </dgm:pt>
    <dgm:pt modelId="{6CAC2A9B-A371-4444-A418-3F36AC3C5093}" type="pres">
      <dgm:prSet presAssocID="{7BAA3281-1AFC-4B03-89FE-A4A58F6DC779}" presName="parentShp" presStyleLbl="node1" presStyleIdx="1" presStyleCnt="5" custScaleX="88548">
        <dgm:presLayoutVars>
          <dgm:bulletEnabled val="1"/>
        </dgm:presLayoutVars>
      </dgm:prSet>
      <dgm:spPr/>
    </dgm:pt>
    <dgm:pt modelId="{937B5327-70B0-4519-A626-65E82DBE4F7C}" type="pres">
      <dgm:prSet presAssocID="{7BAA3281-1AFC-4B03-89FE-A4A58F6DC779}" presName="childShp" presStyleLbl="bgAccFollowNode1" presStyleIdx="1" presStyleCnt="5" custScaleX="148242">
        <dgm:presLayoutVars>
          <dgm:bulletEnabled val="1"/>
        </dgm:presLayoutVars>
      </dgm:prSet>
      <dgm:spPr/>
    </dgm:pt>
    <dgm:pt modelId="{FB9E286B-4221-444C-830D-C87ACEED100D}" type="pres">
      <dgm:prSet presAssocID="{F0CA2647-8F6B-4018-BC5B-0C197E91C4DA}" presName="spacing" presStyleCnt="0"/>
      <dgm:spPr/>
    </dgm:pt>
    <dgm:pt modelId="{0DA5CD51-DA0C-42BD-9FF8-D337E798817B}" type="pres">
      <dgm:prSet presAssocID="{E8D36882-17DE-41D8-8D96-0A901C4BE176}" presName="linNode" presStyleCnt="0"/>
      <dgm:spPr/>
    </dgm:pt>
    <dgm:pt modelId="{B466420F-E2D6-40E0-82DD-06B573F1403C}" type="pres">
      <dgm:prSet presAssocID="{E8D36882-17DE-41D8-8D96-0A901C4BE176}" presName="parentShp" presStyleLbl="node1" presStyleIdx="2" presStyleCnt="5" custScaleX="71403" custLinFactNeighborX="-6650">
        <dgm:presLayoutVars>
          <dgm:bulletEnabled val="1"/>
        </dgm:presLayoutVars>
      </dgm:prSet>
      <dgm:spPr>
        <a:xfrm>
          <a:off x="0" y="1695177"/>
          <a:ext cx="3833844" cy="769888"/>
        </a:xfrm>
        <a:prstGeom prst="roundRect">
          <a:avLst/>
        </a:prstGeom>
      </dgm:spPr>
    </dgm:pt>
    <dgm:pt modelId="{EB3C0F8B-E3F1-494E-B3BA-F7E3CFA6C747}" type="pres">
      <dgm:prSet presAssocID="{E8D36882-17DE-41D8-8D96-0A901C4BE176}" presName="childShp" presStyleLbl="bgAccFollowNode1" presStyleIdx="2" presStyleCnt="5" custScaleX="119139" custLinFactNeighborX="76908">
        <dgm:presLayoutVars>
          <dgm:bulletEnabled val="1"/>
        </dgm:presLayoutVars>
      </dgm:prSet>
      <dgm:spPr/>
    </dgm:pt>
    <dgm:pt modelId="{64EBCAD1-2843-44DC-B3C0-47176CCAEE45}" type="pres">
      <dgm:prSet presAssocID="{880ED77C-3CA7-458A-8F28-672D7C1E1EC2}" presName="spacing" presStyleCnt="0"/>
      <dgm:spPr/>
    </dgm:pt>
    <dgm:pt modelId="{AC3727F1-04F7-4BDD-89D9-B3F1B987C09B}" type="pres">
      <dgm:prSet presAssocID="{4C313E90-132F-4D7A-B3C1-F00CC5EE8652}" presName="linNode" presStyleCnt="0"/>
      <dgm:spPr/>
    </dgm:pt>
    <dgm:pt modelId="{DF740078-DA23-4A76-A55B-F33D57DD2D5E}" type="pres">
      <dgm:prSet presAssocID="{4C313E90-132F-4D7A-B3C1-F00CC5EE8652}" presName="parentShp" presStyleLbl="node1" presStyleIdx="3" presStyleCnt="5" custScaleX="72255" custLinFactNeighborX="-25309">
        <dgm:presLayoutVars>
          <dgm:bulletEnabled val="1"/>
        </dgm:presLayoutVars>
      </dgm:prSet>
      <dgm:spPr/>
    </dgm:pt>
    <dgm:pt modelId="{81133F71-34A8-4E9B-888D-ECB39A33788C}" type="pres">
      <dgm:prSet presAssocID="{4C313E90-132F-4D7A-B3C1-F00CC5EE8652}" presName="childShp" presStyleLbl="bgAccFollowNode1" presStyleIdx="3" presStyleCnt="5" custScaleX="117739">
        <dgm:presLayoutVars>
          <dgm:bulletEnabled val="1"/>
        </dgm:presLayoutVars>
      </dgm:prSet>
      <dgm:spPr/>
    </dgm:pt>
    <dgm:pt modelId="{FE523FEE-308D-4029-8C1D-B0BEAC26C04F}" type="pres">
      <dgm:prSet presAssocID="{80649EFF-F49E-4484-B45F-6275141F2843}" presName="spacing" presStyleCnt="0"/>
      <dgm:spPr/>
    </dgm:pt>
    <dgm:pt modelId="{F1054C1B-6F87-45C8-96C5-5E7B5271A2D9}" type="pres">
      <dgm:prSet presAssocID="{44560B6B-7AC9-44B1-8714-33D261D8BE82}" presName="linNode" presStyleCnt="0"/>
      <dgm:spPr/>
    </dgm:pt>
    <dgm:pt modelId="{50211500-EC1C-47BC-97F9-70B29E6B2A06}" type="pres">
      <dgm:prSet presAssocID="{44560B6B-7AC9-44B1-8714-33D261D8BE82}" presName="parentShp" presStyleLbl="node1" presStyleIdx="4" presStyleCnt="5" custScaleX="72633" custLinFactNeighborX="-10222" custLinFactNeighborY="185">
        <dgm:presLayoutVars>
          <dgm:bulletEnabled val="1"/>
        </dgm:presLayoutVars>
      </dgm:prSet>
      <dgm:spPr/>
    </dgm:pt>
    <dgm:pt modelId="{1F017096-F8E2-4162-822F-6263483A8100}" type="pres">
      <dgm:prSet presAssocID="{44560B6B-7AC9-44B1-8714-33D261D8BE82}" presName="childShp" presStyleLbl="bgAccFollowNode1" presStyleIdx="4" presStyleCnt="5" custScaleX="116369">
        <dgm:presLayoutVars>
          <dgm:bulletEnabled val="1"/>
        </dgm:presLayoutVars>
      </dgm:prSet>
      <dgm:spPr/>
    </dgm:pt>
  </dgm:ptLst>
  <dgm:cxnLst>
    <dgm:cxn modelId="{9E53B903-7405-4481-B736-508E077FC1E9}" type="presOf" srcId="{69E35063-733C-4BE3-9703-F64CEB303E06}" destId="{81133F71-34A8-4E9B-888D-ECB39A33788C}" srcOrd="0" destOrd="0" presId="urn:microsoft.com/office/officeart/2005/8/layout/vList6"/>
    <dgm:cxn modelId="{44555A0C-61A1-4332-9E52-C383B3160A2A}" type="presOf" srcId="{CF23D9EE-6E3F-44F6-89FE-A2FA4AB143EA}" destId="{2E96801A-C63D-4877-A735-BDC38BC427A6}" srcOrd="0" destOrd="0" presId="urn:microsoft.com/office/officeart/2005/8/layout/vList6"/>
    <dgm:cxn modelId="{A1E7FE1E-3541-4FB7-916E-DDAD96222AF3}" type="presOf" srcId="{7986D542-8EDB-4E28-8C17-BD6721F81E62}" destId="{1F017096-F8E2-4162-822F-6263483A8100}" srcOrd="0" destOrd="0" presId="urn:microsoft.com/office/officeart/2005/8/layout/vList6"/>
    <dgm:cxn modelId="{B6154524-621D-44FE-8E85-DA11712AE765}" srcId="{7BAA3281-1AFC-4B03-89FE-A4A58F6DC779}" destId="{9206BE89-510D-44CA-9A92-866A581B4FDD}" srcOrd="0" destOrd="0" parTransId="{C42AE09E-8FB8-4577-A58A-9FDB5DFAE4CC}" sibTransId="{646F5260-38C0-4BAE-98C1-C308D0B2C2CF}"/>
    <dgm:cxn modelId="{B0721C27-F3C1-4073-B889-B65951C46430}" srcId="{CF23D9EE-6E3F-44F6-89FE-A2FA4AB143EA}" destId="{4C313E90-132F-4D7A-B3C1-F00CC5EE8652}" srcOrd="3" destOrd="0" parTransId="{6A0C7697-9C11-443F-A5E6-3459631EE121}" sibTransId="{80649EFF-F49E-4484-B45F-6275141F2843}"/>
    <dgm:cxn modelId="{7637A632-3EAB-4C86-8AEA-71DEFB3DD3D6}" type="presOf" srcId="{9206BE89-510D-44CA-9A92-866A581B4FDD}" destId="{937B5327-70B0-4519-A626-65E82DBE4F7C}" srcOrd="0" destOrd="0" presId="urn:microsoft.com/office/officeart/2005/8/layout/vList6"/>
    <dgm:cxn modelId="{094B0733-48EF-40B4-B34F-1BE7A1CDD61C}" type="presOf" srcId="{E8D36882-17DE-41D8-8D96-0A901C4BE176}" destId="{B466420F-E2D6-40E0-82DD-06B573F1403C}" srcOrd="0" destOrd="0" presId="urn:microsoft.com/office/officeart/2005/8/layout/vList6"/>
    <dgm:cxn modelId="{AB076042-0BD4-45FB-8799-40F9E0DAAFA8}" srcId="{E8D36882-17DE-41D8-8D96-0A901C4BE176}" destId="{E3928158-43B4-4305-9007-5812F20B449A}" srcOrd="0" destOrd="0" parTransId="{B53C58FB-0318-40C5-9F67-369D20E3FDD2}" sibTransId="{E773F319-9026-4911-8526-1EB2CD2A1B4F}"/>
    <dgm:cxn modelId="{1C3B746B-DA24-481C-A0DB-BBBB4FFE0CA0}" srcId="{44560B6B-7AC9-44B1-8714-33D261D8BE82}" destId="{7986D542-8EDB-4E28-8C17-BD6721F81E62}" srcOrd="0" destOrd="0" parTransId="{0BB71FA6-B647-471A-9E1E-30A3334FA746}" sibTransId="{7C66D0C8-4909-426F-8989-9155ED7D0168}"/>
    <dgm:cxn modelId="{A57E936C-FF8D-4D44-B4FB-2C42A6484E66}" srcId="{CF23D9EE-6E3F-44F6-89FE-A2FA4AB143EA}" destId="{E8D36882-17DE-41D8-8D96-0A901C4BE176}" srcOrd="2" destOrd="0" parTransId="{4246E99C-EC66-4F1E-B35B-142CE8C299CC}" sibTransId="{880ED77C-3CA7-458A-8F28-672D7C1E1EC2}"/>
    <dgm:cxn modelId="{66357472-CB73-49B2-99C4-8D51F99FD692}" type="presOf" srcId="{4C313E90-132F-4D7A-B3C1-F00CC5EE8652}" destId="{DF740078-DA23-4A76-A55B-F33D57DD2D5E}" srcOrd="0" destOrd="0" presId="urn:microsoft.com/office/officeart/2005/8/layout/vList6"/>
    <dgm:cxn modelId="{DDB99F78-FCD7-42B1-8903-AF523624A0D0}" srcId="{CF23D9EE-6E3F-44F6-89FE-A2FA4AB143EA}" destId="{44560B6B-7AC9-44B1-8714-33D261D8BE82}" srcOrd="4" destOrd="0" parTransId="{F507592B-31B8-45CD-A961-4CD8238640BA}" sibTransId="{268D14A9-6043-41D1-A293-192D3D2192EE}"/>
    <dgm:cxn modelId="{4F0C5D88-47CD-42A9-BFE1-2B38F9E24C33}" srcId="{CF23D9EE-6E3F-44F6-89FE-A2FA4AB143EA}" destId="{7BAA3281-1AFC-4B03-89FE-A4A58F6DC779}" srcOrd="1" destOrd="0" parTransId="{704399AE-86DC-4B89-8510-A555563E5A60}" sibTransId="{F0CA2647-8F6B-4018-BC5B-0C197E91C4DA}"/>
    <dgm:cxn modelId="{34D52392-4BD8-487E-99CE-C6CD3EBFE3A2}" type="presOf" srcId="{7BAA3281-1AFC-4B03-89FE-A4A58F6DC779}" destId="{6CAC2A9B-A371-4444-A418-3F36AC3C5093}" srcOrd="0" destOrd="0" presId="urn:microsoft.com/office/officeart/2005/8/layout/vList6"/>
    <dgm:cxn modelId="{B0C7FD96-D7FA-435E-97C4-267F027DA3D1}" srcId="{1D57E001-B265-4FBD-B84C-E76C65C5436D}" destId="{5CD0EDDC-9E7D-4ED1-A9DB-E9F5AC14129F}" srcOrd="0" destOrd="0" parTransId="{B72B9EDA-4AEA-49C0-BAF5-41B68DDA15A6}" sibTransId="{113EBA87-44CD-401B-85CA-F1F5E2FA297C}"/>
    <dgm:cxn modelId="{D3ED86AB-BFD0-478B-9545-B9A7F8FDE9C8}" type="presOf" srcId="{5CD0EDDC-9E7D-4ED1-A9DB-E9F5AC14129F}" destId="{818E3789-0024-4950-AFC5-966C57363523}" srcOrd="0" destOrd="0" presId="urn:microsoft.com/office/officeart/2005/8/layout/vList6"/>
    <dgm:cxn modelId="{E5FA30C3-631A-4796-A914-81CE3AD9F5B0}" srcId="{4C313E90-132F-4D7A-B3C1-F00CC5EE8652}" destId="{69E35063-733C-4BE3-9703-F64CEB303E06}" srcOrd="0" destOrd="0" parTransId="{AA1502C5-5F75-4979-8295-FFDD5FD94D62}" sibTransId="{079F4FC9-1C4F-4322-AB7A-B810F775658C}"/>
    <dgm:cxn modelId="{47219DCC-D990-4FE5-A9BA-818809B07C81}" type="presOf" srcId="{1D57E001-B265-4FBD-B84C-E76C65C5436D}" destId="{07B95E58-5309-4EEC-93A1-F3F85F36CA43}" srcOrd="0" destOrd="0" presId="urn:microsoft.com/office/officeart/2005/8/layout/vList6"/>
    <dgm:cxn modelId="{436D1FD9-F991-4E85-A84E-2F9A2CC2574B}" srcId="{CF23D9EE-6E3F-44F6-89FE-A2FA4AB143EA}" destId="{1D57E001-B265-4FBD-B84C-E76C65C5436D}" srcOrd="0" destOrd="0" parTransId="{99B17F20-FF13-428A-BC7A-68334C777E79}" sibTransId="{8BEDC79A-24A1-45B4-9FE3-FD7724EA993F}"/>
    <dgm:cxn modelId="{A3F92CE0-BDC6-4218-A801-A9678C7DAFBC}" type="presOf" srcId="{E3928158-43B4-4305-9007-5812F20B449A}" destId="{EB3C0F8B-E3F1-494E-B3BA-F7E3CFA6C747}" srcOrd="0" destOrd="0" presId="urn:microsoft.com/office/officeart/2005/8/layout/vList6"/>
    <dgm:cxn modelId="{5A6073E3-6C2B-4DD2-AC96-0D93716E262A}" type="presOf" srcId="{44560B6B-7AC9-44B1-8714-33D261D8BE82}" destId="{50211500-EC1C-47BC-97F9-70B29E6B2A06}" srcOrd="0" destOrd="0" presId="urn:microsoft.com/office/officeart/2005/8/layout/vList6"/>
    <dgm:cxn modelId="{62383A7B-39EA-4656-B270-8143CDC1B33F}" type="presParOf" srcId="{2E96801A-C63D-4877-A735-BDC38BC427A6}" destId="{8E7C5BF0-3F15-44F5-96E2-511DB66AF9B7}" srcOrd="0" destOrd="0" presId="urn:microsoft.com/office/officeart/2005/8/layout/vList6"/>
    <dgm:cxn modelId="{AB2B7AEF-B21E-41B6-BAA2-4287ED0CF8EC}" type="presParOf" srcId="{8E7C5BF0-3F15-44F5-96E2-511DB66AF9B7}" destId="{07B95E58-5309-4EEC-93A1-F3F85F36CA43}" srcOrd="0" destOrd="0" presId="urn:microsoft.com/office/officeart/2005/8/layout/vList6"/>
    <dgm:cxn modelId="{CF66D83F-1717-41C5-ABBD-701F0AA5628A}" type="presParOf" srcId="{8E7C5BF0-3F15-44F5-96E2-511DB66AF9B7}" destId="{818E3789-0024-4950-AFC5-966C57363523}" srcOrd="1" destOrd="0" presId="urn:microsoft.com/office/officeart/2005/8/layout/vList6"/>
    <dgm:cxn modelId="{F734D4D2-58DB-4BAF-94D2-8FE4AB02120D}" type="presParOf" srcId="{2E96801A-C63D-4877-A735-BDC38BC427A6}" destId="{9D74249C-1A67-4680-930D-CE887B36CE86}" srcOrd="1" destOrd="0" presId="urn:microsoft.com/office/officeart/2005/8/layout/vList6"/>
    <dgm:cxn modelId="{BD51C1FC-5222-43EB-81C2-8D5CE77AF9CD}" type="presParOf" srcId="{2E96801A-C63D-4877-A735-BDC38BC427A6}" destId="{F57EA867-FC72-4292-A2B7-72488CC09286}" srcOrd="2" destOrd="0" presId="urn:microsoft.com/office/officeart/2005/8/layout/vList6"/>
    <dgm:cxn modelId="{A00739BE-42E5-4081-8362-51FFFF984C70}" type="presParOf" srcId="{F57EA867-FC72-4292-A2B7-72488CC09286}" destId="{6CAC2A9B-A371-4444-A418-3F36AC3C5093}" srcOrd="0" destOrd="0" presId="urn:microsoft.com/office/officeart/2005/8/layout/vList6"/>
    <dgm:cxn modelId="{A00C5864-302E-4CDC-BF91-23759B8C9BD8}" type="presParOf" srcId="{F57EA867-FC72-4292-A2B7-72488CC09286}" destId="{937B5327-70B0-4519-A626-65E82DBE4F7C}" srcOrd="1" destOrd="0" presId="urn:microsoft.com/office/officeart/2005/8/layout/vList6"/>
    <dgm:cxn modelId="{81B4ECFD-4AA6-43E7-ADDD-BEE85E35AB52}" type="presParOf" srcId="{2E96801A-C63D-4877-A735-BDC38BC427A6}" destId="{FB9E286B-4221-444C-830D-C87ACEED100D}" srcOrd="3" destOrd="0" presId="urn:microsoft.com/office/officeart/2005/8/layout/vList6"/>
    <dgm:cxn modelId="{4761F258-7EF4-450B-89EC-124A53DC2A24}" type="presParOf" srcId="{2E96801A-C63D-4877-A735-BDC38BC427A6}" destId="{0DA5CD51-DA0C-42BD-9FF8-D337E798817B}" srcOrd="4" destOrd="0" presId="urn:microsoft.com/office/officeart/2005/8/layout/vList6"/>
    <dgm:cxn modelId="{D6902BC1-0676-4E65-A588-2C9C70D542D9}" type="presParOf" srcId="{0DA5CD51-DA0C-42BD-9FF8-D337E798817B}" destId="{B466420F-E2D6-40E0-82DD-06B573F1403C}" srcOrd="0" destOrd="0" presId="urn:microsoft.com/office/officeart/2005/8/layout/vList6"/>
    <dgm:cxn modelId="{BAEA1C9C-DF96-4645-B0A7-7F83FE4AD7FD}" type="presParOf" srcId="{0DA5CD51-DA0C-42BD-9FF8-D337E798817B}" destId="{EB3C0F8B-E3F1-494E-B3BA-F7E3CFA6C747}" srcOrd="1" destOrd="0" presId="urn:microsoft.com/office/officeart/2005/8/layout/vList6"/>
    <dgm:cxn modelId="{6CD2F693-F28F-4B3C-994C-31B583F7853C}" type="presParOf" srcId="{2E96801A-C63D-4877-A735-BDC38BC427A6}" destId="{64EBCAD1-2843-44DC-B3C0-47176CCAEE45}" srcOrd="5" destOrd="0" presId="urn:microsoft.com/office/officeart/2005/8/layout/vList6"/>
    <dgm:cxn modelId="{36520739-D125-41B3-80DB-A8A85D0C2638}" type="presParOf" srcId="{2E96801A-C63D-4877-A735-BDC38BC427A6}" destId="{AC3727F1-04F7-4BDD-89D9-B3F1B987C09B}" srcOrd="6" destOrd="0" presId="urn:microsoft.com/office/officeart/2005/8/layout/vList6"/>
    <dgm:cxn modelId="{197D924C-DFAC-48C6-B599-C5B5E4AB14B8}" type="presParOf" srcId="{AC3727F1-04F7-4BDD-89D9-B3F1B987C09B}" destId="{DF740078-DA23-4A76-A55B-F33D57DD2D5E}" srcOrd="0" destOrd="0" presId="urn:microsoft.com/office/officeart/2005/8/layout/vList6"/>
    <dgm:cxn modelId="{8320650D-9F9C-4FA0-99FE-79DF39AE86B5}" type="presParOf" srcId="{AC3727F1-04F7-4BDD-89D9-B3F1B987C09B}" destId="{81133F71-34A8-4E9B-888D-ECB39A33788C}" srcOrd="1" destOrd="0" presId="urn:microsoft.com/office/officeart/2005/8/layout/vList6"/>
    <dgm:cxn modelId="{89BE6D67-B4E4-4739-B774-054911B14393}" type="presParOf" srcId="{2E96801A-C63D-4877-A735-BDC38BC427A6}" destId="{FE523FEE-308D-4029-8C1D-B0BEAC26C04F}" srcOrd="7" destOrd="0" presId="urn:microsoft.com/office/officeart/2005/8/layout/vList6"/>
    <dgm:cxn modelId="{E5697491-2DC9-4566-A242-95C5152E582F}" type="presParOf" srcId="{2E96801A-C63D-4877-A735-BDC38BC427A6}" destId="{F1054C1B-6F87-45C8-96C5-5E7B5271A2D9}" srcOrd="8" destOrd="0" presId="urn:microsoft.com/office/officeart/2005/8/layout/vList6"/>
    <dgm:cxn modelId="{355F1C32-5650-4420-B558-B2E913C5B6EF}" type="presParOf" srcId="{F1054C1B-6F87-45C8-96C5-5E7B5271A2D9}" destId="{50211500-EC1C-47BC-97F9-70B29E6B2A06}" srcOrd="0" destOrd="0" presId="urn:microsoft.com/office/officeart/2005/8/layout/vList6"/>
    <dgm:cxn modelId="{0286EE57-EEB6-4C8E-8CE2-E2D14C1A998E}" type="presParOf" srcId="{F1054C1B-6F87-45C8-96C5-5E7B5271A2D9}" destId="{1F017096-F8E2-4162-822F-6263483A8100}" srcOrd="1" destOrd="0" presId="urn:microsoft.com/office/officeart/2005/8/layout/v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43A59E-2C72-40E8-85EE-19DF2A4213DD}">
      <dsp:nvSpPr>
        <dsp:cNvPr id="0" name=""/>
        <dsp:cNvSpPr/>
      </dsp:nvSpPr>
      <dsp:spPr>
        <a:xfrm rot="5400000">
          <a:off x="-158457" y="160214"/>
          <a:ext cx="1056380" cy="73946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SpceX</a:t>
          </a:r>
          <a:r>
            <a:rPr lang="en-US" sz="800" kern="1200" dirty="0"/>
            <a:t> API</a:t>
          </a:r>
        </a:p>
      </dsp:txBody>
      <dsp:txXfrm rot="-5400000">
        <a:off x="0" y="371490"/>
        <a:ext cx="739466" cy="316914"/>
      </dsp:txXfrm>
    </dsp:sp>
    <dsp:sp modelId="{4D766596-3758-4284-BB60-210E2221CD62}">
      <dsp:nvSpPr>
        <dsp:cNvPr id="0" name=""/>
        <dsp:cNvSpPr/>
      </dsp:nvSpPr>
      <dsp:spPr>
        <a:xfrm rot="5400000">
          <a:off x="4405860" y="-3674202"/>
          <a:ext cx="686647" cy="80385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b="0" i="0" kern="1200" dirty="0">
              <a:solidFill>
                <a:srgbClr val="374151"/>
              </a:solidFill>
              <a:effectLst/>
              <a:latin typeface="+mj-lt"/>
            </a:rPr>
            <a:t>API URL api.spacexdata.com/v4/, Returns SpaceX data in Json</a:t>
          </a:r>
          <a:endParaRPr lang="en-US" sz="2000" kern="1200" dirty="0">
            <a:latin typeface="+mj-lt"/>
          </a:endParaRPr>
        </a:p>
      </dsp:txBody>
      <dsp:txXfrm rot="-5400000">
        <a:off x="729901" y="35276"/>
        <a:ext cx="8005047" cy="619609"/>
      </dsp:txXfrm>
    </dsp:sp>
    <dsp:sp modelId="{DCE5A486-AF0A-4BF8-B019-0B9AD0ACC013}">
      <dsp:nvSpPr>
        <dsp:cNvPr id="0" name=""/>
        <dsp:cNvSpPr/>
      </dsp:nvSpPr>
      <dsp:spPr>
        <a:xfrm rot="5400000">
          <a:off x="-158457" y="1011790"/>
          <a:ext cx="1056380" cy="73946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Scraping</a:t>
          </a:r>
        </a:p>
      </dsp:txBody>
      <dsp:txXfrm rot="-5400000">
        <a:off x="0" y="1223066"/>
        <a:ext cx="739466" cy="316914"/>
      </dsp:txXfrm>
    </dsp:sp>
    <dsp:sp modelId="{0968BD6A-5A94-4E1C-82A8-464E74F5F836}">
      <dsp:nvSpPr>
        <dsp:cNvPr id="0" name=""/>
        <dsp:cNvSpPr/>
      </dsp:nvSpPr>
      <dsp:spPr>
        <a:xfrm rot="5400000">
          <a:off x="4415426" y="-2822625"/>
          <a:ext cx="686647" cy="80385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b="0" i="0" kern="1200" dirty="0">
              <a:solidFill>
                <a:srgbClr val="374151"/>
              </a:solidFill>
              <a:effectLst/>
              <a:latin typeface="Arial"/>
              <a:ea typeface="+mn-ea"/>
              <a:cs typeface="+mn-cs"/>
            </a:rPr>
            <a:t>Scraping Falcon 9 launch data from Wikipedia using the Beautiful Soup library</a:t>
          </a:r>
        </a:p>
      </dsp:txBody>
      <dsp:txXfrm rot="-5400000">
        <a:off x="739467" y="886853"/>
        <a:ext cx="8005047" cy="619609"/>
      </dsp:txXfrm>
    </dsp:sp>
    <dsp:sp modelId="{C236013B-B8BA-4D31-B65E-30D41D0B6270}">
      <dsp:nvSpPr>
        <dsp:cNvPr id="0" name=""/>
        <dsp:cNvSpPr/>
      </dsp:nvSpPr>
      <dsp:spPr>
        <a:xfrm rot="5400000">
          <a:off x="-158457" y="1863367"/>
          <a:ext cx="1056380" cy="73946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Normalization and integration</a:t>
          </a:r>
        </a:p>
      </dsp:txBody>
      <dsp:txXfrm rot="-5400000">
        <a:off x="0" y="2074643"/>
        <a:ext cx="739466" cy="316914"/>
      </dsp:txXfrm>
    </dsp:sp>
    <dsp:sp modelId="{284C0F2F-9465-43E9-A230-680F9AE13394}">
      <dsp:nvSpPr>
        <dsp:cNvPr id="0" name=""/>
        <dsp:cNvSpPr/>
      </dsp:nvSpPr>
      <dsp:spPr>
        <a:xfrm rot="5400000">
          <a:off x="4415426" y="-1971049"/>
          <a:ext cx="686647" cy="8038566"/>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b="0" i="0" kern="1200" dirty="0">
              <a:solidFill>
                <a:srgbClr val="374151"/>
              </a:solidFill>
              <a:effectLst/>
              <a:latin typeface="Arial"/>
              <a:ea typeface="+mn-ea"/>
              <a:cs typeface="+mn-cs"/>
            </a:rPr>
            <a:t>Integrated data from two sources to align with a common schema or structure.</a:t>
          </a:r>
        </a:p>
      </dsp:txBody>
      <dsp:txXfrm rot="-5400000">
        <a:off x="739467" y="1738429"/>
        <a:ext cx="8005047" cy="6196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2320A5-B7A0-49EB-9B43-77B11D119A4D}">
      <dsp:nvSpPr>
        <dsp:cNvPr id="0" name=""/>
        <dsp:cNvSpPr/>
      </dsp:nvSpPr>
      <dsp:spPr>
        <a:xfrm>
          <a:off x="0" y="0"/>
          <a:ext cx="8675856" cy="111267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i="0" kern="1200" dirty="0"/>
            <a:t>Request and parse the SpaceX launch data using the GET request</a:t>
          </a:r>
          <a:endParaRPr lang="en-US" sz="2400" kern="1200" dirty="0"/>
        </a:p>
      </dsp:txBody>
      <dsp:txXfrm>
        <a:off x="32589" y="32589"/>
        <a:ext cx="7525819" cy="1047497"/>
      </dsp:txXfrm>
    </dsp:sp>
    <dsp:sp modelId="{081700CA-3550-4C75-B0E4-D1826411827A}">
      <dsp:nvSpPr>
        <dsp:cNvPr id="0" name=""/>
        <dsp:cNvSpPr/>
      </dsp:nvSpPr>
      <dsp:spPr>
        <a:xfrm>
          <a:off x="1531033" y="1359936"/>
          <a:ext cx="8675856" cy="111267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i="0" kern="1200" dirty="0"/>
            <a:t>Filter the </a:t>
          </a:r>
          <a:r>
            <a:rPr lang="en-US" sz="2400" b="1" i="0" kern="1200" dirty="0" err="1"/>
            <a:t>dataframe</a:t>
          </a:r>
          <a:r>
            <a:rPr lang="en-US" sz="2400" b="1" i="0" kern="1200" dirty="0"/>
            <a:t> to only include Falcon 9 launches</a:t>
          </a:r>
          <a:endParaRPr lang="en-US" sz="2400" kern="1200" dirty="0"/>
        </a:p>
      </dsp:txBody>
      <dsp:txXfrm>
        <a:off x="1563622" y="1392525"/>
        <a:ext cx="6356405" cy="1047497"/>
      </dsp:txXfrm>
    </dsp:sp>
    <dsp:sp modelId="{56472CD6-8A35-46A5-907B-D445579513E1}">
      <dsp:nvSpPr>
        <dsp:cNvPr id="0" name=""/>
        <dsp:cNvSpPr/>
      </dsp:nvSpPr>
      <dsp:spPr>
        <a:xfrm>
          <a:off x="7952617" y="874686"/>
          <a:ext cx="723239" cy="723239"/>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endParaRPr lang="en-US" sz="3400" kern="1200"/>
        </a:p>
      </dsp:txBody>
      <dsp:txXfrm>
        <a:off x="8115346" y="874686"/>
        <a:ext cx="397781" cy="5442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408DCF-4987-4E23-B525-1DC8312B0D49}">
      <dsp:nvSpPr>
        <dsp:cNvPr id="0" name=""/>
        <dsp:cNvSpPr/>
      </dsp:nvSpPr>
      <dsp:spPr>
        <a:xfrm>
          <a:off x="-3958332" y="-607718"/>
          <a:ext cx="4717290" cy="4717290"/>
        </a:xfrm>
        <a:prstGeom prst="blockArc">
          <a:avLst>
            <a:gd name="adj1" fmla="val 18900000"/>
            <a:gd name="adj2" fmla="val 2700000"/>
            <a:gd name="adj3" fmla="val 458"/>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48EAA8-3149-49F6-A7EF-05F410A3C3BF}">
      <dsp:nvSpPr>
        <dsp:cNvPr id="0" name=""/>
        <dsp:cNvSpPr/>
      </dsp:nvSpPr>
      <dsp:spPr>
        <a:xfrm>
          <a:off x="477360" y="350185"/>
          <a:ext cx="9236089" cy="70037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5919" tIns="55880" rIns="55880" bIns="55880" numCol="1" spcCol="1270" anchor="ctr" anchorCtr="0">
          <a:noAutofit/>
        </a:bodyPr>
        <a:lstStyle/>
        <a:p>
          <a:pPr marL="0" lvl="0" indent="0" algn="l" defTabSz="977900">
            <a:lnSpc>
              <a:spcPct val="90000"/>
            </a:lnSpc>
            <a:spcBef>
              <a:spcPct val="0"/>
            </a:spcBef>
            <a:spcAft>
              <a:spcPct val="35000"/>
            </a:spcAft>
            <a:buNone/>
          </a:pPr>
          <a:r>
            <a:rPr lang="en-US" sz="2200" b="1" i="0" kern="1200" dirty="0"/>
            <a:t>Request the Falcon9 Launch Wiki page from its URL</a:t>
          </a:r>
          <a:endParaRPr lang="en-US" sz="2200" kern="1200" dirty="0"/>
        </a:p>
      </dsp:txBody>
      <dsp:txXfrm>
        <a:off x="477360" y="350185"/>
        <a:ext cx="9236089" cy="700370"/>
      </dsp:txXfrm>
    </dsp:sp>
    <dsp:sp modelId="{E30AF1A4-CCAC-44A3-834F-EE2FC018A4E9}">
      <dsp:nvSpPr>
        <dsp:cNvPr id="0" name=""/>
        <dsp:cNvSpPr/>
      </dsp:nvSpPr>
      <dsp:spPr>
        <a:xfrm>
          <a:off x="50343" y="262638"/>
          <a:ext cx="875463" cy="875463"/>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59EC191-620F-4E9D-AF1D-048701559DF5}">
      <dsp:nvSpPr>
        <dsp:cNvPr id="0" name=""/>
        <dsp:cNvSpPr/>
      </dsp:nvSpPr>
      <dsp:spPr>
        <a:xfrm>
          <a:off x="742659" y="1400741"/>
          <a:ext cx="8981504" cy="70037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5919" tIns="55880" rIns="55880" bIns="55880" numCol="1" spcCol="1270" anchor="ctr" anchorCtr="0">
          <a:noAutofit/>
        </a:bodyPr>
        <a:lstStyle/>
        <a:p>
          <a:pPr marL="0" lvl="0" indent="0" algn="l" defTabSz="977900">
            <a:lnSpc>
              <a:spcPct val="90000"/>
            </a:lnSpc>
            <a:spcBef>
              <a:spcPct val="0"/>
            </a:spcBef>
            <a:spcAft>
              <a:spcPct val="35000"/>
            </a:spcAft>
            <a:buNone/>
          </a:pPr>
          <a:r>
            <a:rPr lang="en-US" sz="2200" b="1" i="0" kern="1200" dirty="0"/>
            <a:t>Extract all column/variable names from the HTML table header</a:t>
          </a:r>
          <a:endParaRPr lang="en-US" sz="2200" kern="1200" dirty="0"/>
        </a:p>
      </dsp:txBody>
      <dsp:txXfrm>
        <a:off x="742659" y="1400741"/>
        <a:ext cx="8981504" cy="700370"/>
      </dsp:txXfrm>
    </dsp:sp>
    <dsp:sp modelId="{12C3C3BB-8D95-433D-B2E7-793A0BAB67BE}">
      <dsp:nvSpPr>
        <dsp:cNvPr id="0" name=""/>
        <dsp:cNvSpPr/>
      </dsp:nvSpPr>
      <dsp:spPr>
        <a:xfrm>
          <a:off x="304927" y="1313194"/>
          <a:ext cx="875463" cy="875463"/>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1C2A644-BD8A-4DAF-AC05-DB520FDC334B}">
      <dsp:nvSpPr>
        <dsp:cNvPr id="0" name=""/>
        <dsp:cNvSpPr/>
      </dsp:nvSpPr>
      <dsp:spPr>
        <a:xfrm>
          <a:off x="488074" y="2451297"/>
          <a:ext cx="9236089" cy="70037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5919" tIns="55880" rIns="55880" bIns="55880" numCol="1" spcCol="1270" anchor="ctr" anchorCtr="0">
          <a:noAutofit/>
        </a:bodyPr>
        <a:lstStyle/>
        <a:p>
          <a:pPr marL="0" lvl="0" indent="0" algn="l" defTabSz="977900">
            <a:lnSpc>
              <a:spcPct val="90000"/>
            </a:lnSpc>
            <a:spcBef>
              <a:spcPct val="0"/>
            </a:spcBef>
            <a:spcAft>
              <a:spcPct val="35000"/>
            </a:spcAft>
            <a:buNone/>
          </a:pPr>
          <a:r>
            <a:rPr lang="en-US" sz="2200" b="1" i="0" kern="1200" dirty="0"/>
            <a:t>Create a data frame by parsing the launch HTML tables</a:t>
          </a:r>
          <a:endParaRPr lang="en-US" sz="2200" kern="1200" dirty="0"/>
        </a:p>
      </dsp:txBody>
      <dsp:txXfrm>
        <a:off x="488074" y="2451297"/>
        <a:ext cx="9236089" cy="700370"/>
      </dsp:txXfrm>
    </dsp:sp>
    <dsp:sp modelId="{63DBBBBD-456A-4335-9C37-C61E19757458}">
      <dsp:nvSpPr>
        <dsp:cNvPr id="0" name=""/>
        <dsp:cNvSpPr/>
      </dsp:nvSpPr>
      <dsp:spPr>
        <a:xfrm>
          <a:off x="50343" y="2363750"/>
          <a:ext cx="875463" cy="875463"/>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E3789-0024-4950-AFC5-966C57363523}">
      <dsp:nvSpPr>
        <dsp:cNvPr id="0" name=""/>
        <dsp:cNvSpPr/>
      </dsp:nvSpPr>
      <dsp:spPr>
        <a:xfrm>
          <a:off x="2764046" y="1415"/>
          <a:ext cx="7058306" cy="7662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To visualize the distribution and summary statistics of numeric variables in the dataset, helping to identify outliers, data skewness, and central tendencies</a:t>
          </a:r>
        </a:p>
      </dsp:txBody>
      <dsp:txXfrm>
        <a:off x="2764046" y="97201"/>
        <a:ext cx="6770948" cy="574716"/>
      </dsp:txXfrm>
    </dsp:sp>
    <dsp:sp modelId="{07B95E58-5309-4EEC-93A1-F3F85F36CA43}">
      <dsp:nvSpPr>
        <dsp:cNvPr id="0" name=""/>
        <dsp:cNvSpPr/>
      </dsp:nvSpPr>
      <dsp:spPr>
        <a:xfrm>
          <a:off x="4854" y="1415"/>
          <a:ext cx="2759192" cy="76628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dirty="0"/>
            <a:t>Histograms and Box Plots</a:t>
          </a:r>
        </a:p>
      </dsp:txBody>
      <dsp:txXfrm>
        <a:off x="42261" y="38822"/>
        <a:ext cx="2684378" cy="691474"/>
      </dsp:txXfrm>
    </dsp:sp>
    <dsp:sp modelId="{937B5327-70B0-4519-A626-65E82DBE4F7C}">
      <dsp:nvSpPr>
        <dsp:cNvPr id="0" name=""/>
        <dsp:cNvSpPr/>
      </dsp:nvSpPr>
      <dsp:spPr>
        <a:xfrm>
          <a:off x="2799799" y="844332"/>
          <a:ext cx="7025100" cy="7662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To examine the relationships between two numeric variables, facilitating the exploration of potential correlations or patterns in the data</a:t>
          </a:r>
        </a:p>
      </dsp:txBody>
      <dsp:txXfrm>
        <a:off x="2799799" y="940118"/>
        <a:ext cx="6737742" cy="574716"/>
      </dsp:txXfrm>
    </dsp:sp>
    <dsp:sp modelId="{6CAC2A9B-A371-4444-A418-3F36AC3C5093}">
      <dsp:nvSpPr>
        <dsp:cNvPr id="0" name=""/>
        <dsp:cNvSpPr/>
      </dsp:nvSpPr>
      <dsp:spPr>
        <a:xfrm>
          <a:off x="2307" y="844332"/>
          <a:ext cx="2797491" cy="76628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dirty="0"/>
            <a:t>Scatter Plots</a:t>
          </a:r>
        </a:p>
      </dsp:txBody>
      <dsp:txXfrm>
        <a:off x="39714" y="881739"/>
        <a:ext cx="2722677" cy="691474"/>
      </dsp:txXfrm>
    </dsp:sp>
    <dsp:sp modelId="{EB3C0F8B-E3F1-494E-B3BA-F7E3CFA6C747}">
      <dsp:nvSpPr>
        <dsp:cNvPr id="0" name=""/>
        <dsp:cNvSpPr/>
      </dsp:nvSpPr>
      <dsp:spPr>
        <a:xfrm>
          <a:off x="2809245" y="1687250"/>
          <a:ext cx="7017962" cy="7662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To represent categorical data and count frequencies, making it easier to understand the distribution of categorical variables or compare different categories</a:t>
          </a:r>
        </a:p>
      </dsp:txBody>
      <dsp:txXfrm>
        <a:off x="2809245" y="1783036"/>
        <a:ext cx="6730604" cy="574716"/>
      </dsp:txXfrm>
    </dsp:sp>
    <dsp:sp modelId="{B466420F-E2D6-40E0-82DD-06B573F1403C}">
      <dsp:nvSpPr>
        <dsp:cNvPr id="0" name=""/>
        <dsp:cNvSpPr/>
      </dsp:nvSpPr>
      <dsp:spPr>
        <a:xfrm>
          <a:off x="0" y="1687250"/>
          <a:ext cx="2804027" cy="766288"/>
        </a:xfrm>
        <a:prstGeom prst="roundRect">
          <a:avLst/>
        </a:prstGeom>
        <a:solidFill>
          <a:srgbClr val="4472C4">
            <a:hueOff val="0"/>
            <a:satOff val="0"/>
            <a:lumOff val="0"/>
            <a:alphaOff val="0"/>
          </a:srgbClr>
        </a:solidFill>
        <a:ln w="25400"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rgbClr val="FFFFFF"/>
              </a:solidFill>
              <a:latin typeface="Arial"/>
              <a:ea typeface="+mn-ea"/>
              <a:cs typeface="+mn-cs"/>
            </a:rPr>
            <a:t>Bar Charts</a:t>
          </a:r>
        </a:p>
      </dsp:txBody>
      <dsp:txXfrm>
        <a:off x="37407" y="1724657"/>
        <a:ext cx="2729213" cy="691474"/>
      </dsp:txXfrm>
    </dsp:sp>
    <dsp:sp modelId="{81133F71-34A8-4E9B-888D-ECB39A33788C}">
      <dsp:nvSpPr>
        <dsp:cNvPr id="0" name=""/>
        <dsp:cNvSpPr/>
      </dsp:nvSpPr>
      <dsp:spPr>
        <a:xfrm>
          <a:off x="2862596" y="2530167"/>
          <a:ext cx="6942273" cy="7662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To visualize the spread and distribution of data, particularly for multiple categories or groups, allowing for comparisons and identifying potential outliers</a:t>
          </a:r>
        </a:p>
      </dsp:txBody>
      <dsp:txXfrm>
        <a:off x="2862596" y="2625953"/>
        <a:ext cx="6654915" cy="574716"/>
      </dsp:txXfrm>
    </dsp:sp>
    <dsp:sp modelId="{DF740078-DA23-4A76-A55B-F33D57DD2D5E}">
      <dsp:nvSpPr>
        <dsp:cNvPr id="0" name=""/>
        <dsp:cNvSpPr/>
      </dsp:nvSpPr>
      <dsp:spPr>
        <a:xfrm>
          <a:off x="0" y="2530167"/>
          <a:ext cx="2840259" cy="76628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dirty="0"/>
            <a:t>Box-and-Whisker Plots</a:t>
          </a:r>
        </a:p>
      </dsp:txBody>
      <dsp:txXfrm>
        <a:off x="37407" y="2567574"/>
        <a:ext cx="2765445" cy="691474"/>
      </dsp:txXfrm>
    </dsp:sp>
    <dsp:sp modelId="{1F017096-F8E2-4162-822F-6263483A8100}">
      <dsp:nvSpPr>
        <dsp:cNvPr id="0" name=""/>
        <dsp:cNvSpPr/>
      </dsp:nvSpPr>
      <dsp:spPr>
        <a:xfrm>
          <a:off x="2910416" y="3373085"/>
          <a:ext cx="6861494" cy="7662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To visualize the correlation matrix of numeric variables, helping to identify multicollinearity and understand relationships between variables</a:t>
          </a:r>
        </a:p>
      </dsp:txBody>
      <dsp:txXfrm>
        <a:off x="2910416" y="3468871"/>
        <a:ext cx="6574136" cy="574716"/>
      </dsp:txXfrm>
    </dsp:sp>
    <dsp:sp modelId="{50211500-EC1C-47BC-97F9-70B29E6B2A06}">
      <dsp:nvSpPr>
        <dsp:cNvPr id="0" name=""/>
        <dsp:cNvSpPr/>
      </dsp:nvSpPr>
      <dsp:spPr>
        <a:xfrm>
          <a:off x="0" y="3374500"/>
          <a:ext cx="2855118" cy="76628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dirty="0"/>
            <a:t>Heatmaps</a:t>
          </a:r>
        </a:p>
      </dsp:txBody>
      <dsp:txXfrm>
        <a:off x="37407" y="3411907"/>
        <a:ext cx="2780304" cy="69147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4.jpg>
</file>

<file path=ppt/media/image35.png>
</file>

<file path=ppt/media/image36.png>
</file>

<file path=ppt/media/image37.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 name="Google Shape;26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1" name="Google Shape;281;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7" name="Google Shape;307;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5" name="Google Shape;345;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4" name="Google Shape;374;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19" name="Google Shape;119;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Blank">
  <p:cSld name="1_Blank">
    <p:spTree>
      <p:nvGrpSpPr>
        <p:cNvPr id="1" name="Shape 11"/>
        <p:cNvGrpSpPr/>
        <p:nvPr/>
      </p:nvGrpSpPr>
      <p:grpSpPr>
        <a:xfrm>
          <a:off x="0" y="0"/>
          <a:ext cx="0" cy="0"/>
          <a:chOff x="0" y="0"/>
          <a:chExt cx="0" cy="0"/>
        </a:xfrm>
      </p:grpSpPr>
      <p:sp>
        <p:nvSpPr>
          <p:cNvPr id="12" name="Google Shape;12;p4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rgbClr val="005493"/>
              </a:buClr>
              <a:buSzPts val="4800"/>
              <a:buFont typeface="IBM Plex Mono SemiBold"/>
              <a:buNone/>
              <a:defRPr sz="4800" b="0" i="0" u="none" strike="noStrike" cap="non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5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Google Shape;58;p5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5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0" name="Google Shape;60;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5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5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5" name="Google Shape;65;p59"/>
          <p:cNvSpPr>
            <a:spLocks noGrp="1"/>
          </p:cNvSpPr>
          <p:nvPr>
            <p:ph type="pic" idx="2"/>
          </p:nvPr>
        </p:nvSpPr>
        <p:spPr>
          <a:xfrm>
            <a:off x="5183188" y="987425"/>
            <a:ext cx="6172200" cy="4873625"/>
          </a:xfrm>
          <a:prstGeom prst="rect">
            <a:avLst/>
          </a:prstGeom>
          <a:noFill/>
          <a:ln>
            <a:noFill/>
          </a:ln>
        </p:spPr>
      </p:sp>
      <p:sp>
        <p:nvSpPr>
          <p:cNvPr id="66" name="Google Shape;66;p5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7" name="Google Shape;67;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5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6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2" name="Google Shape;72;p6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3" name="Google Shape;73;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4" name="Google Shape;74;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6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6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8" name="Google Shape;78;p6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9" name="Google Shape;79;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6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5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5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5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19" name="Google Shape;19;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5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Vertical Title and Text">
  <p:cSld name="1_Vertical Title and Text">
    <p:spTree>
      <p:nvGrpSpPr>
        <p:cNvPr id="1" name="Shape 22"/>
        <p:cNvGrpSpPr/>
        <p:nvPr/>
      </p:nvGrpSpPr>
      <p:grpSpPr>
        <a:xfrm>
          <a:off x="0" y="0"/>
          <a:ext cx="0" cy="0"/>
          <a:chOff x="0" y="0"/>
          <a:chExt cx="0" cy="0"/>
        </a:xfrm>
      </p:grpSpPr>
      <p:sp>
        <p:nvSpPr>
          <p:cNvPr id="23" name="Google Shape;23;p5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5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 name="Google Shape;27;p5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 name="Google Shape;28;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5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3" name="Google Shape;33;p5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 name="Google Shape;34;p5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5" name="Google Shape;35;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6" name="Google Shape;36;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5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5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5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Google Shape;41;p5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Google Shape;42;p5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5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5" name="Google Shape;45;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p5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5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Google Shape;49;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0" name="Google Shape;50;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1" name="Google Shape;51;p5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1C7DDB"/>
                </a:solidFill>
                <a:latin typeface="Arial"/>
                <a:ea typeface="Arial"/>
                <a:cs typeface="Arial"/>
                <a:sym typeface="Arial"/>
              </a:defRPr>
            </a:lvl1pPr>
            <a:lvl2pPr marL="0" marR="0" lvl="1" indent="0" algn="r" rtl="0">
              <a:spcBef>
                <a:spcPts val="0"/>
              </a:spcBef>
              <a:buNone/>
              <a:defRPr sz="1600" b="0" i="0" u="none" strike="noStrike" cap="none">
                <a:solidFill>
                  <a:srgbClr val="1C7DDB"/>
                </a:solidFill>
                <a:latin typeface="Arial"/>
                <a:ea typeface="Arial"/>
                <a:cs typeface="Arial"/>
                <a:sym typeface="Arial"/>
              </a:defRPr>
            </a:lvl2pPr>
            <a:lvl3pPr marL="0" marR="0" lvl="2" indent="0" algn="r" rtl="0">
              <a:spcBef>
                <a:spcPts val="0"/>
              </a:spcBef>
              <a:buNone/>
              <a:defRPr sz="1600" b="0" i="0" u="none" strike="noStrike" cap="none">
                <a:solidFill>
                  <a:srgbClr val="1C7DDB"/>
                </a:solidFill>
                <a:latin typeface="Arial"/>
                <a:ea typeface="Arial"/>
                <a:cs typeface="Arial"/>
                <a:sym typeface="Arial"/>
              </a:defRPr>
            </a:lvl3pPr>
            <a:lvl4pPr marL="0" marR="0" lvl="3" indent="0" algn="r" rtl="0">
              <a:spcBef>
                <a:spcPts val="0"/>
              </a:spcBef>
              <a:buNone/>
              <a:defRPr sz="1600" b="0" i="0" u="none" strike="noStrike" cap="none">
                <a:solidFill>
                  <a:srgbClr val="1C7DDB"/>
                </a:solidFill>
                <a:latin typeface="Arial"/>
                <a:ea typeface="Arial"/>
                <a:cs typeface="Arial"/>
                <a:sym typeface="Arial"/>
              </a:defRPr>
            </a:lvl4pPr>
            <a:lvl5pPr marL="0" marR="0" lvl="4" indent="0" algn="r" rtl="0">
              <a:spcBef>
                <a:spcPts val="0"/>
              </a:spcBef>
              <a:buNone/>
              <a:defRPr sz="1600" b="0" i="0" u="none" strike="noStrike" cap="none">
                <a:solidFill>
                  <a:srgbClr val="1C7DDB"/>
                </a:solidFill>
                <a:latin typeface="Arial"/>
                <a:ea typeface="Arial"/>
                <a:cs typeface="Arial"/>
                <a:sym typeface="Arial"/>
              </a:defRPr>
            </a:lvl5pPr>
            <a:lvl6pPr marL="0" marR="0" lvl="5" indent="0" algn="r" rtl="0">
              <a:spcBef>
                <a:spcPts val="0"/>
              </a:spcBef>
              <a:buNone/>
              <a:defRPr sz="1600" b="0" i="0" u="none" strike="noStrike" cap="none">
                <a:solidFill>
                  <a:srgbClr val="1C7DDB"/>
                </a:solidFill>
                <a:latin typeface="Arial"/>
                <a:ea typeface="Arial"/>
                <a:cs typeface="Arial"/>
                <a:sym typeface="Arial"/>
              </a:defRPr>
            </a:lvl6pPr>
            <a:lvl7pPr marL="0" marR="0" lvl="6" indent="0" algn="r" rtl="0">
              <a:spcBef>
                <a:spcPts val="0"/>
              </a:spcBef>
              <a:buNone/>
              <a:defRPr sz="1600" b="0" i="0" u="none" strike="noStrike" cap="none">
                <a:solidFill>
                  <a:srgbClr val="1C7DDB"/>
                </a:solidFill>
                <a:latin typeface="Arial"/>
                <a:ea typeface="Arial"/>
                <a:cs typeface="Arial"/>
                <a:sym typeface="Arial"/>
              </a:defRPr>
            </a:lvl7pPr>
            <a:lvl8pPr marL="0" marR="0" lvl="7" indent="0" algn="r" rtl="0">
              <a:spcBef>
                <a:spcPts val="0"/>
              </a:spcBef>
              <a:buNone/>
              <a:defRPr sz="1600" b="0" i="0" u="none" strike="noStrike" cap="none">
                <a:solidFill>
                  <a:srgbClr val="1C7DDB"/>
                </a:solidFill>
                <a:latin typeface="Arial"/>
                <a:ea typeface="Arial"/>
                <a:cs typeface="Arial"/>
                <a:sym typeface="Arial"/>
              </a:defRPr>
            </a:lvl8pPr>
            <a:lvl9pPr marL="0" marR="0" lvl="8" indent="0" algn="r" rtl="0">
              <a:spcBef>
                <a:spcPts val="0"/>
              </a:spcBef>
              <a:buNone/>
              <a:defRPr sz="1600" b="0" i="0" u="none" strike="noStrike" cap="none">
                <a:solidFill>
                  <a:srgbClr val="1C7DDB"/>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sp>
        <p:nvSpPr>
          <p:cNvPr id="86" name="Google Shape;86;p1"/>
          <p:cNvSpPr txBox="1"/>
          <p:nvPr/>
        </p:nvSpPr>
        <p:spPr>
          <a:xfrm>
            <a:off x="888545" y="4568734"/>
            <a:ext cx="327290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dirty="0">
                <a:solidFill>
                  <a:schemeClr val="lt2"/>
                </a:solidFill>
                <a:latin typeface="Arial"/>
                <a:ea typeface="Arial"/>
                <a:cs typeface="Arial"/>
                <a:sym typeface="Arial"/>
              </a:rPr>
              <a:t>Elham Fallah</a:t>
            </a:r>
            <a:endParaRPr dirty="0"/>
          </a:p>
          <a:p>
            <a:pPr marL="0" marR="0" lvl="0" indent="0" algn="l" rtl="0">
              <a:spcBef>
                <a:spcPts val="0"/>
              </a:spcBef>
              <a:spcAft>
                <a:spcPts val="0"/>
              </a:spcAft>
              <a:buNone/>
            </a:pPr>
            <a:r>
              <a:rPr lang="en-US" sz="1800" dirty="0">
                <a:solidFill>
                  <a:schemeClr val="lt2"/>
                </a:solidFill>
                <a:latin typeface="Arial"/>
                <a:ea typeface="Arial"/>
                <a:cs typeface="Arial"/>
                <a:sym typeface="Arial"/>
              </a:rPr>
              <a:t>9.1.2023</a:t>
            </a:r>
            <a:endParaRPr dirty="0"/>
          </a:p>
        </p:txBody>
      </p:sp>
      <p:pic>
        <p:nvPicPr>
          <p:cNvPr id="87" name="Google Shape;87;p1" descr="IBM Skills Network Logo - Horizontal-noai copy.png"/>
          <p:cNvPicPr preferRelativeResize="0"/>
          <p:nvPr/>
        </p:nvPicPr>
        <p:blipFill rotWithShape="1">
          <a:blip r:embed="rId4">
            <a:alphaModFix/>
          </a:blip>
          <a:srcRect/>
          <a:stretch/>
        </p:blipFill>
        <p:spPr>
          <a:xfrm>
            <a:off x="889820" y="676828"/>
            <a:ext cx="2104103" cy="629183"/>
          </a:xfrm>
          <a:prstGeom prst="rect">
            <a:avLst/>
          </a:prstGeom>
          <a:noFill/>
          <a:ln>
            <a:noFill/>
          </a:ln>
        </p:spPr>
      </p:pic>
      <p:sp>
        <p:nvSpPr>
          <p:cNvPr id="2" name="Google Shape;86;p1">
            <a:extLst>
              <a:ext uri="{FF2B5EF4-FFF2-40B4-BE49-F238E27FC236}">
                <a16:creationId xmlns:a16="http://schemas.microsoft.com/office/drawing/2014/main" id="{54ECADFC-8844-080C-ABB5-16D7886028FD}"/>
              </a:ext>
            </a:extLst>
          </p:cNvPr>
          <p:cNvSpPr txBox="1"/>
          <p:nvPr/>
        </p:nvSpPr>
        <p:spPr>
          <a:xfrm>
            <a:off x="888545" y="5392938"/>
            <a:ext cx="3272907"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dirty="0"/>
              <a:t>https://github.com/ElhamFallah23</a:t>
            </a:r>
            <a:endParaRPr dirty="0"/>
          </a:p>
        </p:txBody>
      </p:sp>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1"/>
        <p:cNvGrpSpPr/>
        <p:nvPr/>
      </p:nvGrpSpPr>
      <p:grpSpPr>
        <a:xfrm>
          <a:off x="0" y="0"/>
          <a:ext cx="0" cy="0"/>
          <a:chOff x="0" y="0"/>
          <a:chExt cx="0" cy="0"/>
        </a:xfrm>
      </p:grpSpPr>
      <p:sp>
        <p:nvSpPr>
          <p:cNvPr id="152" name="Google Shape;152;p1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
        <p:nvSpPr>
          <p:cNvPr id="153" name="Google Shape;153;p10"/>
          <p:cNvSpPr txBox="1">
            <a:spLocks noGrp="1"/>
          </p:cNvSpPr>
          <p:nvPr>
            <p:ph type="body" idx="1"/>
          </p:nvPr>
        </p:nvSpPr>
        <p:spPr>
          <a:xfrm>
            <a:off x="975284" y="1527045"/>
            <a:ext cx="8975652" cy="5041705"/>
          </a:xfrm>
          <a:prstGeom prst="rect">
            <a:avLst/>
          </a:prstGeom>
          <a:noFill/>
          <a:ln>
            <a:noFill/>
          </a:ln>
        </p:spPr>
        <p:txBody>
          <a:bodyPr spcFirstLastPara="1" wrap="square" lIns="91425" tIns="45700" rIns="91425" bIns="45700" anchor="t" anchorCtr="0">
            <a:noAutofit/>
          </a:bodyPr>
          <a:lstStyle/>
          <a:p>
            <a:pPr algn="l">
              <a:buFont typeface="+mj-lt"/>
              <a:buAutoNum type="arabicPeriod"/>
            </a:pPr>
            <a:r>
              <a:rPr lang="en-US" sz="1600" b="1" i="0" dirty="0">
                <a:solidFill>
                  <a:srgbClr val="374151"/>
                </a:solidFill>
                <a:effectLst/>
                <a:latin typeface="+mj-lt"/>
                <a:cs typeface="Times New Roman" panose="02020603050405020304" pitchFamily="18" charset="0"/>
              </a:rPr>
              <a:t>Data Cleaning</a:t>
            </a:r>
            <a:r>
              <a:rPr lang="en-US" sz="1600" b="0" i="0" dirty="0">
                <a:solidFill>
                  <a:srgbClr val="374151"/>
                </a:solidFill>
                <a:effectLst/>
                <a:latin typeface="+mj-lt"/>
                <a:cs typeface="Times New Roman" panose="02020603050405020304" pitchFamily="18" charset="0"/>
              </a:rPr>
              <a:t>: </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Handling missing data by imputing values or removing rows/column</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Standardizing data formats (e.g., converting date formats, ensuring consistent units).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Removing duplicate records.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Correcting typos and inconsistencies in categorical data.</a:t>
            </a:r>
          </a:p>
          <a:p>
            <a:pPr marL="742950" lvl="1" indent="-285750" algn="l">
              <a:buFont typeface="Wingdings" panose="05000000000000000000" pitchFamily="2" charset="2"/>
              <a:buChar char="q"/>
            </a:pPr>
            <a:endParaRPr lang="en-US" sz="1600" b="0" i="0" dirty="0">
              <a:solidFill>
                <a:srgbClr val="374151"/>
              </a:solidFill>
              <a:effectLst/>
              <a:latin typeface="+mj-lt"/>
              <a:cs typeface="Times New Roman" panose="02020603050405020304" pitchFamily="18" charset="0"/>
            </a:endParaRPr>
          </a:p>
          <a:p>
            <a:pPr algn="l">
              <a:buFont typeface="+mj-lt"/>
              <a:buAutoNum type="arabicPeriod"/>
            </a:pPr>
            <a:r>
              <a:rPr lang="en-US" sz="1600" b="1" i="0" dirty="0">
                <a:solidFill>
                  <a:srgbClr val="374151"/>
                </a:solidFill>
                <a:effectLst/>
                <a:latin typeface="+mj-lt"/>
                <a:cs typeface="Times New Roman" panose="02020603050405020304" pitchFamily="18" charset="0"/>
              </a:rPr>
              <a:t>Data Transformation</a:t>
            </a:r>
            <a:r>
              <a:rPr lang="en-US" sz="1600" b="0" i="0" dirty="0">
                <a:solidFill>
                  <a:srgbClr val="374151"/>
                </a:solidFill>
                <a:effectLst/>
                <a:latin typeface="+mj-lt"/>
                <a:cs typeface="Times New Roman" panose="02020603050405020304" pitchFamily="18" charset="0"/>
              </a:rPr>
              <a:t>: converting data into a suitable format for analysis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Scaling or normalizing numerical features to ensure they have similar ranges.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Encoding categorical variables using techniques like one-hot encoding or label encoding.</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Aggregating or summarizing data to a higher level of granularity, such as grouping data by categories.</a:t>
            </a:r>
          </a:p>
          <a:p>
            <a:pPr marL="742950" lvl="1" indent="-285750" algn="l">
              <a:buFont typeface="Wingdings" panose="05000000000000000000" pitchFamily="2" charset="2"/>
              <a:buChar char="q"/>
            </a:pPr>
            <a:endParaRPr lang="en-US" sz="1600" b="0" i="0" dirty="0">
              <a:solidFill>
                <a:srgbClr val="374151"/>
              </a:solidFill>
              <a:effectLst/>
              <a:latin typeface="+mj-lt"/>
              <a:cs typeface="Times New Roman" panose="02020603050405020304" pitchFamily="18" charset="0"/>
            </a:endParaRPr>
          </a:p>
          <a:p>
            <a:pPr algn="l">
              <a:buFont typeface="+mj-lt"/>
              <a:buAutoNum type="arabicPeriod"/>
            </a:pPr>
            <a:r>
              <a:rPr lang="en-US" sz="1600" b="1" i="0" dirty="0">
                <a:solidFill>
                  <a:srgbClr val="374151"/>
                </a:solidFill>
                <a:effectLst/>
                <a:latin typeface="+mj-lt"/>
                <a:cs typeface="Times New Roman" panose="02020603050405020304" pitchFamily="18" charset="0"/>
              </a:rPr>
              <a:t>Feature Engineering</a:t>
            </a:r>
            <a:r>
              <a:rPr lang="en-US" sz="1600" b="0" i="0" dirty="0">
                <a:solidFill>
                  <a:srgbClr val="374151"/>
                </a:solidFill>
                <a:effectLst/>
                <a:latin typeface="+mj-lt"/>
                <a:cs typeface="Times New Roman" panose="02020603050405020304" pitchFamily="18" charset="0"/>
              </a:rPr>
              <a:t>: creating new features or modifying existing ones to enhance model performance</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Creating new variables based on existing ones (e.g., calculating ratios or percentages).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Extracting information from text or timestamps.</a:t>
            </a:r>
          </a:p>
          <a:p>
            <a:pPr marL="742950" lvl="1" indent="-285750" algn="l">
              <a:buFont typeface="Wingdings" panose="05000000000000000000" pitchFamily="2" charset="2"/>
              <a:buChar char="q"/>
            </a:pPr>
            <a:r>
              <a:rPr lang="en-US" sz="1600" b="0" i="0" dirty="0">
                <a:solidFill>
                  <a:srgbClr val="374151"/>
                </a:solidFill>
                <a:effectLst/>
                <a:latin typeface="+mj-lt"/>
                <a:cs typeface="Times New Roman" panose="02020603050405020304" pitchFamily="18" charset="0"/>
              </a:rPr>
              <a:t>Applying domain-specific knowledge to generate relevant features.</a:t>
            </a:r>
          </a:p>
          <a:p>
            <a:pPr marL="742950" lvl="1" indent="-285750" algn="l">
              <a:buFont typeface="Wingdings" panose="05000000000000000000" pitchFamily="2" charset="2"/>
              <a:buChar char="q"/>
            </a:pPr>
            <a:endParaRPr lang="en-US" sz="1600" b="0" i="0" dirty="0">
              <a:solidFill>
                <a:srgbClr val="374151"/>
              </a:solidFill>
              <a:effectLst/>
              <a:latin typeface="+mj-lt"/>
              <a:cs typeface="Times New Roman" panose="02020603050405020304" pitchFamily="18" charset="0"/>
            </a:endParaRPr>
          </a:p>
          <a:p>
            <a:pPr algn="l">
              <a:buFont typeface="+mj-lt"/>
              <a:buAutoNum type="arabicPeriod"/>
            </a:pPr>
            <a:r>
              <a:rPr lang="en-US" sz="1600" b="1" i="0" dirty="0">
                <a:solidFill>
                  <a:srgbClr val="374151"/>
                </a:solidFill>
                <a:effectLst/>
                <a:latin typeface="+mj-lt"/>
                <a:cs typeface="Times New Roman" panose="02020603050405020304" pitchFamily="18" charset="0"/>
              </a:rPr>
              <a:t>Handling Outliers</a:t>
            </a:r>
          </a:p>
          <a:p>
            <a:pPr algn="l">
              <a:buFont typeface="+mj-lt"/>
              <a:buAutoNum type="arabicPeriod"/>
            </a:pPr>
            <a:r>
              <a:rPr lang="en-US" sz="1600" b="1" i="0" dirty="0">
                <a:solidFill>
                  <a:srgbClr val="374151"/>
                </a:solidFill>
                <a:effectLst/>
                <a:latin typeface="+mj-lt"/>
                <a:cs typeface="Times New Roman" panose="02020603050405020304" pitchFamily="18" charset="0"/>
              </a:rPr>
              <a:t>Data Validation</a:t>
            </a:r>
            <a:r>
              <a:rPr lang="en-US" sz="1600" b="0" i="0" dirty="0">
                <a:solidFill>
                  <a:srgbClr val="374151"/>
                </a:solidFill>
                <a:effectLst/>
                <a:latin typeface="+mj-lt"/>
                <a:cs typeface="Times New Roman" panose="02020603050405020304" pitchFamily="18" charset="0"/>
              </a:rPr>
              <a:t>: checking for logical errors or inconsistencies</a:t>
            </a:r>
            <a:endParaRPr sz="2800" dirty="0">
              <a:solidFill>
                <a:schemeClr val="dk1"/>
              </a:solidFill>
              <a:latin typeface="+mj-lt"/>
              <a:ea typeface="Calibri"/>
              <a:cs typeface="Calibri"/>
              <a:sym typeface="Calibri"/>
            </a:endParaRPr>
          </a:p>
        </p:txBody>
      </p:sp>
      <p:sp>
        <p:nvSpPr>
          <p:cNvPr id="154" name="Google Shape;154;p10"/>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
        <p:cNvGrpSpPr/>
        <p:nvPr/>
      </p:nvGrpSpPr>
      <p:grpSpPr>
        <a:xfrm>
          <a:off x="0" y="0"/>
          <a:ext cx="0" cy="0"/>
          <a:chOff x="0" y="0"/>
          <a:chExt cx="0" cy="0"/>
        </a:xfrm>
      </p:grpSpPr>
      <p:sp>
        <p:nvSpPr>
          <p:cNvPr id="159" name="Google Shape;159;p1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161" name="Google Shape;161;p1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graphicFrame>
        <p:nvGraphicFramePr>
          <p:cNvPr id="3" name="Diagram 2">
            <a:extLst>
              <a:ext uri="{FF2B5EF4-FFF2-40B4-BE49-F238E27FC236}">
                <a16:creationId xmlns:a16="http://schemas.microsoft.com/office/drawing/2014/main" id="{1A6B49CB-5849-9AF4-AEEB-C148ADB4B7E3}"/>
              </a:ext>
            </a:extLst>
          </p:cNvPr>
          <p:cNvGraphicFramePr/>
          <p:nvPr>
            <p:extLst>
              <p:ext uri="{D42A27DB-BD31-4B8C-83A1-F6EECF244321}">
                <p14:modId xmlns:p14="http://schemas.microsoft.com/office/powerpoint/2010/main" val="1274766406"/>
              </p:ext>
            </p:extLst>
          </p:nvPr>
        </p:nvGraphicFramePr>
        <p:xfrm>
          <a:off x="930989" y="1884784"/>
          <a:ext cx="9827208" cy="414078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5"/>
        <p:cNvGrpSpPr/>
        <p:nvPr/>
      </p:nvGrpSpPr>
      <p:grpSpPr>
        <a:xfrm>
          <a:off x="0" y="0"/>
          <a:ext cx="0" cy="0"/>
          <a:chOff x="0" y="0"/>
          <a:chExt cx="0" cy="0"/>
        </a:xfrm>
      </p:grpSpPr>
      <p:sp>
        <p:nvSpPr>
          <p:cNvPr id="166" name="Google Shape;166;p1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167" name="Google Shape;167;p12"/>
          <p:cNvSpPr txBox="1">
            <a:spLocks noGrp="1"/>
          </p:cNvSpPr>
          <p:nvPr>
            <p:ph type="body" idx="1"/>
          </p:nvPr>
        </p:nvSpPr>
        <p:spPr>
          <a:xfrm>
            <a:off x="770010" y="1806575"/>
            <a:ext cx="9745589" cy="4351338"/>
          </a:xfrm>
          <a:prstGeom prst="rect">
            <a:avLst/>
          </a:prstGeom>
          <a:noFill/>
          <a:ln>
            <a:noFill/>
          </a:ln>
        </p:spPr>
        <p:txBody>
          <a:bodyPr spcFirstLastPara="1" wrap="square" lIns="91425" tIns="45700" rIns="91425" bIns="45700" anchor="t" anchorCtr="0">
            <a:noAutofit/>
          </a:bodyPr>
          <a:lstStyle/>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Calibri"/>
              <a:ea typeface="Calibri"/>
              <a:cs typeface="Calibri"/>
              <a:sym typeface="Calibri"/>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Calibri"/>
              <a:ea typeface="Calibri"/>
              <a:cs typeface="Calibri"/>
              <a:sym typeface="Calibri"/>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Calibri"/>
              <a:ea typeface="Calibri"/>
              <a:cs typeface="Calibri"/>
              <a:sym typeface="Calibri"/>
            </a:endParaRPr>
          </a:p>
        </p:txBody>
      </p:sp>
      <p:sp>
        <p:nvSpPr>
          <p:cNvPr id="168" name="Google Shape;168;p1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
        <p:nvSpPr>
          <p:cNvPr id="5" name="Rectangle 4">
            <a:extLst>
              <a:ext uri="{FF2B5EF4-FFF2-40B4-BE49-F238E27FC236}">
                <a16:creationId xmlns:a16="http://schemas.microsoft.com/office/drawing/2014/main" id="{B7F36C0C-2C4B-8447-238C-C986F67222A1}"/>
              </a:ext>
            </a:extLst>
          </p:cNvPr>
          <p:cNvSpPr/>
          <p:nvPr/>
        </p:nvSpPr>
        <p:spPr>
          <a:xfrm>
            <a:off x="3836704" y="4745775"/>
            <a:ext cx="6464289" cy="389571"/>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10" name="TextBox 9">
            <a:extLst>
              <a:ext uri="{FF2B5EF4-FFF2-40B4-BE49-F238E27FC236}">
                <a16:creationId xmlns:a16="http://schemas.microsoft.com/office/drawing/2014/main" id="{BB175C31-5CE7-9FD7-8A0F-51BF68A7E356}"/>
              </a:ext>
            </a:extLst>
          </p:cNvPr>
          <p:cNvSpPr txBox="1"/>
          <p:nvPr/>
        </p:nvSpPr>
        <p:spPr>
          <a:xfrm>
            <a:off x="1091681" y="1539921"/>
            <a:ext cx="8826759" cy="5262979"/>
          </a:xfrm>
          <a:prstGeom prst="rect">
            <a:avLst/>
          </a:prstGeom>
          <a:noFill/>
        </p:spPr>
        <p:txBody>
          <a:bodyPr wrap="square">
            <a:spAutoFit/>
          </a:bodyPr>
          <a:lstStyle/>
          <a:p>
            <a:pPr algn="l">
              <a:buFont typeface="+mj-lt"/>
              <a:buAutoNum type="arabicPeriod"/>
            </a:pPr>
            <a:r>
              <a:rPr lang="en-US" sz="2400" b="1" i="0" dirty="0">
                <a:solidFill>
                  <a:srgbClr val="374151"/>
                </a:solidFill>
                <a:effectLst/>
                <a:latin typeface="+mj-lt"/>
              </a:rPr>
              <a:t>Distinct Launch Sites</a:t>
            </a:r>
          </a:p>
          <a:p>
            <a:pPr algn="l">
              <a:buFont typeface="+mj-lt"/>
              <a:buAutoNum type="arabicPeriod"/>
            </a:pPr>
            <a:r>
              <a:rPr lang="en-US" sz="2400" b="1" i="0" dirty="0">
                <a:solidFill>
                  <a:srgbClr val="374151"/>
                </a:solidFill>
                <a:effectLst/>
                <a:latin typeface="+mj-lt"/>
              </a:rPr>
              <a:t>Launch Sites Starting with KSC</a:t>
            </a:r>
            <a:endParaRPr lang="en-US" sz="2400" b="0" i="0" dirty="0">
              <a:solidFill>
                <a:srgbClr val="374151"/>
              </a:solidFill>
              <a:effectLst/>
              <a:latin typeface="+mj-lt"/>
            </a:endParaRPr>
          </a:p>
          <a:p>
            <a:pPr algn="l">
              <a:buFont typeface="+mj-lt"/>
              <a:buAutoNum type="arabicPeriod"/>
            </a:pPr>
            <a:r>
              <a:rPr lang="en-US" sz="2400" b="1" i="0" dirty="0">
                <a:solidFill>
                  <a:srgbClr val="374151"/>
                </a:solidFill>
                <a:effectLst/>
                <a:latin typeface="+mj-lt"/>
              </a:rPr>
              <a:t>NASA Payload Mass</a:t>
            </a:r>
            <a:endParaRPr lang="en-US" sz="2400" b="0" i="0" dirty="0">
              <a:solidFill>
                <a:srgbClr val="374151"/>
              </a:solidFill>
              <a:effectLst/>
              <a:latin typeface="+mj-lt"/>
            </a:endParaRPr>
          </a:p>
          <a:p>
            <a:pPr algn="l">
              <a:buFont typeface="+mj-lt"/>
              <a:buAutoNum type="arabicPeriod"/>
            </a:pPr>
            <a:r>
              <a:rPr lang="en-US" sz="2400" b="1" i="0" dirty="0">
                <a:solidFill>
                  <a:srgbClr val="374151"/>
                </a:solidFill>
                <a:effectLst/>
                <a:latin typeface="+mj-lt"/>
              </a:rPr>
              <a:t>Mean Payload Mass (F9 v1.1)</a:t>
            </a:r>
          </a:p>
          <a:p>
            <a:pPr algn="l">
              <a:buFont typeface="+mj-lt"/>
              <a:buAutoNum type="arabicPeriod"/>
            </a:pPr>
            <a:r>
              <a:rPr lang="en-US" sz="2400" b="1" i="0" dirty="0">
                <a:solidFill>
                  <a:srgbClr val="374151"/>
                </a:solidFill>
                <a:effectLst/>
                <a:latin typeface="+mj-lt"/>
              </a:rPr>
              <a:t>Successful Drone Ship Landings</a:t>
            </a:r>
          </a:p>
          <a:p>
            <a:pPr algn="l">
              <a:buFont typeface="+mj-lt"/>
              <a:buAutoNum type="arabicPeriod"/>
            </a:pPr>
            <a:r>
              <a:rPr lang="en-US" sz="2400" b="1" i="0" dirty="0">
                <a:solidFill>
                  <a:srgbClr val="374151"/>
                </a:solidFill>
                <a:effectLst/>
                <a:latin typeface="+mj-lt"/>
              </a:rPr>
              <a:t>Boosters with Payload Mass Range</a:t>
            </a:r>
          </a:p>
          <a:p>
            <a:pPr algn="l">
              <a:buFont typeface="+mj-lt"/>
              <a:buAutoNum type="arabicPeriod"/>
            </a:pPr>
            <a:r>
              <a:rPr lang="en-US" sz="2400" b="1" i="0" dirty="0">
                <a:solidFill>
                  <a:srgbClr val="374151"/>
                </a:solidFill>
                <a:effectLst/>
                <a:latin typeface="+mj-lt"/>
              </a:rPr>
              <a:t>Mission Outcomes Count</a:t>
            </a:r>
            <a:endParaRPr lang="en-US" sz="2400" b="0" i="0" dirty="0">
              <a:solidFill>
                <a:srgbClr val="374151"/>
              </a:solidFill>
              <a:effectLst/>
              <a:latin typeface="+mj-lt"/>
            </a:endParaRPr>
          </a:p>
          <a:p>
            <a:pPr algn="l">
              <a:buFont typeface="+mj-lt"/>
              <a:buAutoNum type="arabicPeriod"/>
            </a:pPr>
            <a:r>
              <a:rPr lang="en-US" sz="2400" b="1" i="0" dirty="0">
                <a:solidFill>
                  <a:srgbClr val="374151"/>
                </a:solidFill>
                <a:effectLst/>
                <a:latin typeface="+mj-lt"/>
              </a:rPr>
              <a:t>Highest Payload Mass Boosters</a:t>
            </a:r>
          </a:p>
          <a:p>
            <a:pPr algn="l">
              <a:buFont typeface="+mj-lt"/>
              <a:buAutoNum type="arabicPeriod"/>
            </a:pPr>
            <a:r>
              <a:rPr lang="en-US" sz="2400" b="1" i="0" dirty="0">
                <a:solidFill>
                  <a:srgbClr val="374151"/>
                </a:solidFill>
                <a:effectLst/>
                <a:latin typeface="+mj-lt"/>
              </a:rPr>
              <a:t>2017 Records</a:t>
            </a:r>
            <a:r>
              <a:rPr lang="en-US" sz="2400" b="0" i="0" dirty="0">
                <a:solidFill>
                  <a:srgbClr val="374151"/>
                </a:solidFill>
                <a:effectLst/>
                <a:latin typeface="+mj-lt"/>
              </a:rPr>
              <a:t>: Compile records featuring month names, successful landings for ground pad booster versions, and the corresponding launch sites during the year 2017.</a:t>
            </a:r>
          </a:p>
          <a:p>
            <a:pPr algn="l">
              <a:buFont typeface="+mj-lt"/>
              <a:buAutoNum type="arabicPeriod"/>
            </a:pPr>
            <a:r>
              <a:rPr lang="en-US" sz="2400" b="1" i="0" dirty="0">
                <a:solidFill>
                  <a:srgbClr val="374151"/>
                </a:solidFill>
                <a:effectLst/>
                <a:latin typeface="+mj-lt"/>
              </a:rPr>
              <a:t>Landing Counts Ranking</a:t>
            </a:r>
            <a:r>
              <a:rPr lang="en-US" sz="2400" b="0" i="0" dirty="0">
                <a:solidFill>
                  <a:srgbClr val="374151"/>
                </a:solidFill>
                <a:effectLst/>
                <a:latin typeface="+mj-lt"/>
              </a:rPr>
              <a:t>: Rank the successful landing counts in descending order between June 4, 2010, and March 20, 2017.</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2"/>
        <p:cNvGrpSpPr/>
        <p:nvPr/>
      </p:nvGrpSpPr>
      <p:grpSpPr>
        <a:xfrm>
          <a:off x="0" y="0"/>
          <a:ext cx="0" cy="0"/>
          <a:chOff x="0" y="0"/>
          <a:chExt cx="0" cy="0"/>
        </a:xfrm>
      </p:grpSpPr>
      <p:sp>
        <p:nvSpPr>
          <p:cNvPr id="173" name="Google Shape;173;p17"/>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7"/>
        <p:cNvGrpSpPr/>
        <p:nvPr/>
      </p:nvGrpSpPr>
      <p:grpSpPr>
        <a:xfrm>
          <a:off x="0" y="0"/>
          <a:ext cx="0" cy="0"/>
          <a:chOff x="0" y="0"/>
          <a:chExt cx="0" cy="0"/>
        </a:xfrm>
      </p:grpSpPr>
      <p:sp>
        <p:nvSpPr>
          <p:cNvPr id="178" name="Google Shape;178;p1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179" name="Google Shape;179;p18"/>
          <p:cNvSpPr txBox="1">
            <a:spLocks noGrp="1"/>
          </p:cNvSpPr>
          <p:nvPr>
            <p:ph type="body" idx="1"/>
          </p:nvPr>
        </p:nvSpPr>
        <p:spPr>
          <a:xfrm>
            <a:off x="967608" y="1655763"/>
            <a:ext cx="9827910" cy="14420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292929"/>
              </a:buClr>
              <a:buSzPts val="2200"/>
            </a:pPr>
            <a:r>
              <a:rPr lang="en-US" sz="1800" b="1" i="0" dirty="0">
                <a:solidFill>
                  <a:srgbClr val="374151"/>
                </a:solidFill>
                <a:effectLst/>
                <a:latin typeface="+mj-lt"/>
              </a:rPr>
              <a:t>Scatter Plot</a:t>
            </a:r>
          </a:p>
          <a:p>
            <a:pPr marR="0" lvl="0" algn="l" rtl="0">
              <a:lnSpc>
                <a:spcPct val="100000"/>
              </a:lnSpc>
              <a:spcBef>
                <a:spcPts val="0"/>
              </a:spcBef>
              <a:spcAft>
                <a:spcPts val="0"/>
              </a:spcAft>
              <a:buClr>
                <a:srgbClr val="292929"/>
              </a:buClr>
              <a:buSzPts val="2200"/>
            </a:pPr>
            <a:endParaRPr lang="en-US" sz="1800" b="1" i="0" dirty="0">
              <a:solidFill>
                <a:srgbClr val="374151"/>
              </a:solidFill>
              <a:effectLst/>
              <a:latin typeface="+mj-lt"/>
            </a:endParaRPr>
          </a:p>
          <a:p>
            <a:pPr marR="0" lvl="0" algn="l" rtl="0">
              <a:lnSpc>
                <a:spcPct val="120000"/>
              </a:lnSpc>
              <a:spcBef>
                <a:spcPts val="0"/>
              </a:spcBef>
              <a:spcAft>
                <a:spcPts val="0"/>
              </a:spcAft>
              <a:buClr>
                <a:srgbClr val="292929"/>
              </a:buClr>
              <a:buSzPts val="2200"/>
            </a:pPr>
            <a:r>
              <a:rPr lang="en-US" sz="1800" b="0" i="0" dirty="0">
                <a:solidFill>
                  <a:srgbClr val="374151"/>
                </a:solidFill>
                <a:effectLst/>
                <a:latin typeface="+mj-lt"/>
              </a:rPr>
              <a:t>Three distinct groups within the launch site data were highlighted in the scatter plot, with successful launches depicted in orange (1) and unsuccessful launches in blue (0).</a:t>
            </a:r>
            <a:endParaRPr sz="1800" dirty="0">
              <a:solidFill>
                <a:srgbClr val="292929"/>
              </a:solidFill>
              <a:latin typeface="+mj-lt"/>
              <a:ea typeface="Arial"/>
              <a:cs typeface="Arial"/>
              <a:sym typeface="Arial"/>
            </a:endParaRPr>
          </a:p>
        </p:txBody>
      </p:sp>
      <p:sp>
        <p:nvSpPr>
          <p:cNvPr id="180" name="Google Shape;180;p1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pic>
        <p:nvPicPr>
          <p:cNvPr id="3" name="Picture 2">
            <a:extLst>
              <a:ext uri="{FF2B5EF4-FFF2-40B4-BE49-F238E27FC236}">
                <a16:creationId xmlns:a16="http://schemas.microsoft.com/office/drawing/2014/main" id="{5D1AADAC-EC15-365F-AF73-E778A8017A92}"/>
              </a:ext>
            </a:extLst>
          </p:cNvPr>
          <p:cNvPicPr>
            <a:picLocks noChangeAspect="1"/>
          </p:cNvPicPr>
          <p:nvPr/>
        </p:nvPicPr>
        <p:blipFill>
          <a:blip r:embed="rId4"/>
          <a:stretch>
            <a:fillRect/>
          </a:stretch>
        </p:blipFill>
        <p:spPr>
          <a:xfrm>
            <a:off x="251927" y="3366827"/>
            <a:ext cx="11112759" cy="248657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4"/>
        <p:cNvGrpSpPr/>
        <p:nvPr/>
      </p:nvGrpSpPr>
      <p:grpSpPr>
        <a:xfrm>
          <a:off x="0" y="0"/>
          <a:ext cx="0" cy="0"/>
          <a:chOff x="0" y="0"/>
          <a:chExt cx="0" cy="0"/>
        </a:xfrm>
      </p:grpSpPr>
      <p:sp>
        <p:nvSpPr>
          <p:cNvPr id="185" name="Google Shape;185;p1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187" name="Google Shape;187;p1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sp>
        <p:nvSpPr>
          <p:cNvPr id="2" name="Google Shape;179;p18">
            <a:extLst>
              <a:ext uri="{FF2B5EF4-FFF2-40B4-BE49-F238E27FC236}">
                <a16:creationId xmlns:a16="http://schemas.microsoft.com/office/drawing/2014/main" id="{5DA29A05-9080-8BF2-D96F-9035CADCE0A6}"/>
              </a:ext>
            </a:extLst>
          </p:cNvPr>
          <p:cNvSpPr txBox="1">
            <a:spLocks/>
          </p:cNvSpPr>
          <p:nvPr/>
        </p:nvSpPr>
        <p:spPr>
          <a:xfrm>
            <a:off x="967608" y="1655762"/>
            <a:ext cx="9734604" cy="1302041"/>
          </a:xfrm>
          <a:prstGeom prst="rect">
            <a:avLst/>
          </a:prstGeom>
          <a:noFill/>
          <a:ln>
            <a:noFill/>
          </a:ln>
        </p:spPr>
        <p:txBody>
          <a:bodyPr spcFirstLastPara="1" wrap="square" lIns="91425" tIns="45700" rIns="91425" bIns="45700" anchor="ctr" anchorCtr="0">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92929"/>
              </a:buClr>
              <a:buSzPts val="2200"/>
            </a:pPr>
            <a:r>
              <a:rPr lang="en-US" sz="5100" b="1" dirty="0">
                <a:solidFill>
                  <a:srgbClr val="374151"/>
                </a:solidFill>
                <a:latin typeface="+mj-lt"/>
              </a:rPr>
              <a:t>Scatter Plot</a:t>
            </a:r>
          </a:p>
          <a:p>
            <a:pPr>
              <a:buClr>
                <a:srgbClr val="292929"/>
              </a:buClr>
              <a:buSzPts val="2200"/>
            </a:pPr>
            <a:endParaRPr lang="en-US" sz="2200" b="1" dirty="0">
              <a:solidFill>
                <a:srgbClr val="374151"/>
              </a:solidFill>
              <a:latin typeface="+mj-lt"/>
            </a:endParaRPr>
          </a:p>
          <a:p>
            <a:pPr>
              <a:lnSpc>
                <a:spcPct val="120000"/>
              </a:lnSpc>
              <a:buClr>
                <a:srgbClr val="292929"/>
              </a:buClr>
              <a:buSzPts val="2200"/>
            </a:pPr>
            <a:r>
              <a:rPr lang="en-US" sz="3800" b="0" i="0" dirty="0">
                <a:solidFill>
                  <a:srgbClr val="374151"/>
                </a:solidFill>
                <a:effectLst/>
                <a:latin typeface="+mj-lt"/>
              </a:rPr>
              <a:t>Three distinct launch site groups were analyzed based on their success outcomes (1 for Success in orange and 0 for Failure in blue) and visualized in a scatter plot.</a:t>
            </a:r>
            <a:endParaRPr lang="en-US" sz="3800" dirty="0">
              <a:solidFill>
                <a:srgbClr val="292929"/>
              </a:solidFill>
              <a:latin typeface="+mj-lt"/>
            </a:endParaRPr>
          </a:p>
        </p:txBody>
      </p:sp>
      <p:pic>
        <p:nvPicPr>
          <p:cNvPr id="4" name="Picture 3">
            <a:extLst>
              <a:ext uri="{FF2B5EF4-FFF2-40B4-BE49-F238E27FC236}">
                <a16:creationId xmlns:a16="http://schemas.microsoft.com/office/drawing/2014/main" id="{06D5AAC7-2CA9-A212-3D16-6E1C9776B3EA}"/>
              </a:ext>
            </a:extLst>
          </p:cNvPr>
          <p:cNvPicPr>
            <a:picLocks noChangeAspect="1"/>
          </p:cNvPicPr>
          <p:nvPr/>
        </p:nvPicPr>
        <p:blipFill>
          <a:blip r:embed="rId4"/>
          <a:stretch>
            <a:fillRect/>
          </a:stretch>
        </p:blipFill>
        <p:spPr>
          <a:xfrm>
            <a:off x="270588" y="3197669"/>
            <a:ext cx="11392678" cy="242899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1"/>
        <p:cNvGrpSpPr/>
        <p:nvPr/>
      </p:nvGrpSpPr>
      <p:grpSpPr>
        <a:xfrm>
          <a:off x="0" y="0"/>
          <a:ext cx="0" cy="0"/>
          <a:chOff x="0" y="0"/>
          <a:chExt cx="0" cy="0"/>
        </a:xfrm>
      </p:grpSpPr>
      <p:sp>
        <p:nvSpPr>
          <p:cNvPr id="192" name="Google Shape;192;p2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194" name="Google Shape;194;p20"/>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pic>
        <p:nvPicPr>
          <p:cNvPr id="3" name="Picture 2">
            <a:extLst>
              <a:ext uri="{FF2B5EF4-FFF2-40B4-BE49-F238E27FC236}">
                <a16:creationId xmlns:a16="http://schemas.microsoft.com/office/drawing/2014/main" id="{07BBBF8F-91AB-07EF-B597-05B9EEFF0C55}"/>
              </a:ext>
            </a:extLst>
          </p:cNvPr>
          <p:cNvPicPr>
            <a:picLocks noChangeAspect="1"/>
          </p:cNvPicPr>
          <p:nvPr/>
        </p:nvPicPr>
        <p:blipFill>
          <a:blip r:embed="rId4"/>
          <a:stretch>
            <a:fillRect/>
          </a:stretch>
        </p:blipFill>
        <p:spPr>
          <a:xfrm>
            <a:off x="1940379" y="1486705"/>
            <a:ext cx="7912749" cy="5184682"/>
          </a:xfrm>
          <a:prstGeom prst="rect">
            <a:avLst/>
          </a:prstGeom>
        </p:spPr>
      </p:pic>
      <p:sp>
        <p:nvSpPr>
          <p:cNvPr id="4" name="Google Shape;179;p18">
            <a:extLst>
              <a:ext uri="{FF2B5EF4-FFF2-40B4-BE49-F238E27FC236}">
                <a16:creationId xmlns:a16="http://schemas.microsoft.com/office/drawing/2014/main" id="{F9EA5772-36E8-67D1-99FE-80CBC5FA943A}"/>
              </a:ext>
            </a:extLst>
          </p:cNvPr>
          <p:cNvSpPr txBox="1">
            <a:spLocks/>
          </p:cNvSpPr>
          <p:nvPr/>
        </p:nvSpPr>
        <p:spPr>
          <a:xfrm>
            <a:off x="620721" y="1372196"/>
            <a:ext cx="1478667" cy="549050"/>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92929"/>
              </a:buClr>
              <a:buSzPts val="2200"/>
            </a:pPr>
            <a:r>
              <a:rPr lang="en-US" sz="2400" b="1" dirty="0">
                <a:solidFill>
                  <a:srgbClr val="374151"/>
                </a:solidFill>
                <a:latin typeface="+mj-lt"/>
              </a:rPr>
              <a:t>Bar Plot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8"/>
        <p:cNvGrpSpPr/>
        <p:nvPr/>
      </p:nvGrpSpPr>
      <p:grpSpPr>
        <a:xfrm>
          <a:off x="0" y="0"/>
          <a:ext cx="0" cy="0"/>
          <a:chOff x="0" y="0"/>
          <a:chExt cx="0" cy="0"/>
        </a:xfrm>
      </p:grpSpPr>
      <p:sp>
        <p:nvSpPr>
          <p:cNvPr id="199" name="Google Shape;199;p2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201" name="Google Shape;201;p2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Flight Number vs. Orbit Type</a:t>
            </a:r>
            <a:endParaRPr sz="4000" dirty="0">
              <a:solidFill>
                <a:srgbClr val="0B49CB"/>
              </a:solidFill>
              <a:latin typeface="IBM Plex Mono SemiBold"/>
              <a:ea typeface="IBM Plex Mono SemiBold"/>
              <a:cs typeface="IBM Plex Mono SemiBold"/>
              <a:sym typeface="IBM Plex Mono SemiBold"/>
            </a:endParaRPr>
          </a:p>
        </p:txBody>
      </p:sp>
      <p:pic>
        <p:nvPicPr>
          <p:cNvPr id="3" name="Picture 2">
            <a:extLst>
              <a:ext uri="{FF2B5EF4-FFF2-40B4-BE49-F238E27FC236}">
                <a16:creationId xmlns:a16="http://schemas.microsoft.com/office/drawing/2014/main" id="{9BB12FCD-80A8-78C7-0918-E2D96D227E39}"/>
              </a:ext>
            </a:extLst>
          </p:cNvPr>
          <p:cNvPicPr>
            <a:picLocks noChangeAspect="1"/>
          </p:cNvPicPr>
          <p:nvPr/>
        </p:nvPicPr>
        <p:blipFill>
          <a:blip r:embed="rId4"/>
          <a:stretch>
            <a:fillRect/>
          </a:stretch>
        </p:blipFill>
        <p:spPr>
          <a:xfrm>
            <a:off x="485427" y="3736398"/>
            <a:ext cx="11084767" cy="2379749"/>
          </a:xfrm>
          <a:prstGeom prst="rect">
            <a:avLst/>
          </a:prstGeom>
        </p:spPr>
      </p:pic>
      <p:sp>
        <p:nvSpPr>
          <p:cNvPr id="6" name="Google Shape;179;p18">
            <a:extLst>
              <a:ext uri="{FF2B5EF4-FFF2-40B4-BE49-F238E27FC236}">
                <a16:creationId xmlns:a16="http://schemas.microsoft.com/office/drawing/2014/main" id="{09F2F97E-F6A2-F193-12D6-A08F39F77A19}"/>
              </a:ext>
            </a:extLst>
          </p:cNvPr>
          <p:cNvSpPr txBox="1">
            <a:spLocks/>
          </p:cNvSpPr>
          <p:nvPr/>
        </p:nvSpPr>
        <p:spPr>
          <a:xfrm>
            <a:off x="967607" y="1655762"/>
            <a:ext cx="10779633" cy="1964516"/>
          </a:xfrm>
          <a:prstGeom prst="rect">
            <a:avLst/>
          </a:prstGeom>
          <a:noFill/>
          <a:ln>
            <a:noFill/>
          </a:ln>
        </p:spPr>
        <p:txBody>
          <a:bodyPr spcFirstLastPara="1" wrap="square" lIns="91425" tIns="45700" rIns="91425" bIns="45700" anchor="ctr" anchorCtr="0">
            <a:normAutofit fontScale="8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92929"/>
              </a:buClr>
              <a:buSzPts val="2200"/>
            </a:pPr>
            <a:r>
              <a:rPr lang="en-US" sz="3400" b="1" dirty="0">
                <a:solidFill>
                  <a:srgbClr val="374151"/>
                </a:solidFill>
                <a:latin typeface="+mj-lt"/>
              </a:rPr>
              <a:t>Scatter Plot</a:t>
            </a:r>
          </a:p>
          <a:p>
            <a:r>
              <a:rPr lang="en-US" sz="2100" dirty="0">
                <a:solidFill>
                  <a:srgbClr val="374151"/>
                </a:solidFill>
                <a:latin typeface="+mj-lt"/>
              </a:rPr>
              <a:t>The scatter plot reveals a notable trend: as the flight number increases within each orbit, the success rate generally rises, particularly in the case of Low Earth Orbit (LEO). However, it's worth noting that for Geostationary Transfer Orbit (GTO), there doesn't seem to be a clear correlation between these two factors.</a:t>
            </a:r>
          </a:p>
          <a:p>
            <a:r>
              <a:rPr lang="en-US" sz="2100" dirty="0">
                <a:solidFill>
                  <a:srgbClr val="374151"/>
                </a:solidFill>
                <a:latin typeface="+mj-lt"/>
              </a:rPr>
              <a:t>Additionally, it's important to exclude orbits with only one occurrence from the aforementioned observation, as they require a more substantial dataset for meaningful analysis.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5"/>
        <p:cNvGrpSpPr/>
        <p:nvPr/>
      </p:nvGrpSpPr>
      <p:grpSpPr>
        <a:xfrm>
          <a:off x="0" y="0"/>
          <a:ext cx="0" cy="0"/>
          <a:chOff x="0" y="0"/>
          <a:chExt cx="0" cy="0"/>
        </a:xfrm>
      </p:grpSpPr>
      <p:sp>
        <p:nvSpPr>
          <p:cNvPr id="206" name="Google Shape;206;p2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208" name="Google Shape;208;p2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pic>
        <p:nvPicPr>
          <p:cNvPr id="3" name="Picture 2">
            <a:extLst>
              <a:ext uri="{FF2B5EF4-FFF2-40B4-BE49-F238E27FC236}">
                <a16:creationId xmlns:a16="http://schemas.microsoft.com/office/drawing/2014/main" id="{92D8B993-D191-7B11-4125-F0395D4ADB46}"/>
              </a:ext>
            </a:extLst>
          </p:cNvPr>
          <p:cNvPicPr>
            <a:picLocks noChangeAspect="1"/>
          </p:cNvPicPr>
          <p:nvPr/>
        </p:nvPicPr>
        <p:blipFill>
          <a:blip r:embed="rId4"/>
          <a:stretch>
            <a:fillRect/>
          </a:stretch>
        </p:blipFill>
        <p:spPr>
          <a:xfrm>
            <a:off x="519404" y="3847952"/>
            <a:ext cx="10804849" cy="2135377"/>
          </a:xfrm>
          <a:prstGeom prst="rect">
            <a:avLst/>
          </a:prstGeom>
        </p:spPr>
      </p:pic>
      <p:sp>
        <p:nvSpPr>
          <p:cNvPr id="5" name="TextBox 4">
            <a:extLst>
              <a:ext uri="{FF2B5EF4-FFF2-40B4-BE49-F238E27FC236}">
                <a16:creationId xmlns:a16="http://schemas.microsoft.com/office/drawing/2014/main" id="{CE220EF2-685D-FCBC-4FFA-AAF35C8DB561}"/>
              </a:ext>
            </a:extLst>
          </p:cNvPr>
          <p:cNvSpPr txBox="1"/>
          <p:nvPr/>
        </p:nvSpPr>
        <p:spPr>
          <a:xfrm>
            <a:off x="808653" y="1595535"/>
            <a:ext cx="10515600" cy="1847521"/>
          </a:xfrm>
          <a:prstGeom prst="rect">
            <a:avLst/>
          </a:prstGeom>
          <a:noFill/>
        </p:spPr>
        <p:txBody>
          <a:bodyPr wrap="square">
            <a:spAutoFit/>
          </a:bodyPr>
          <a:lstStyle/>
          <a:p>
            <a:pPr algn="l">
              <a:buFont typeface="+mj-lt"/>
              <a:buAutoNum type="arabicPeriod"/>
            </a:pPr>
            <a:r>
              <a:rPr lang="en-US" b="1" i="0" dirty="0">
                <a:solidFill>
                  <a:srgbClr val="374151"/>
                </a:solidFill>
                <a:effectLst/>
                <a:latin typeface="+mj-lt"/>
              </a:rPr>
              <a:t>Positive Impact on LEO and ISS</a:t>
            </a:r>
            <a:r>
              <a:rPr lang="en-US" b="0" i="0" dirty="0">
                <a:solidFill>
                  <a:srgbClr val="374151"/>
                </a:solidFill>
                <a:effectLst/>
                <a:latin typeface="+mj-lt"/>
              </a:rPr>
              <a:t>: Increased payload weight has a favorable effect on Low Earth Orbit (LEO) and International Space Station (ISS) missions.</a:t>
            </a:r>
          </a:p>
          <a:p>
            <a:pPr algn="l">
              <a:buFont typeface="+mj-lt"/>
              <a:buAutoNum type="arabicPeriod"/>
            </a:pPr>
            <a:r>
              <a:rPr lang="en-US" b="1" i="0" dirty="0">
                <a:solidFill>
                  <a:srgbClr val="374151"/>
                </a:solidFill>
                <a:effectLst/>
                <a:latin typeface="+mj-lt"/>
              </a:rPr>
              <a:t>Negative Impact on MEO and VLEO</a:t>
            </a:r>
            <a:r>
              <a:rPr lang="en-US" b="0" i="0" dirty="0">
                <a:solidFill>
                  <a:srgbClr val="374151"/>
                </a:solidFill>
                <a:effectLst/>
                <a:latin typeface="+mj-lt"/>
              </a:rPr>
              <a:t>: Conversely, heavier payloads have a detrimental impact on Medium Earth Orbit (MEO) and Very Low Earth Orbit (VLEO) missions.</a:t>
            </a:r>
          </a:p>
          <a:p>
            <a:pPr algn="l">
              <a:buFont typeface="+mj-lt"/>
              <a:buAutoNum type="arabicPeriod"/>
            </a:pPr>
            <a:r>
              <a:rPr lang="en-US" b="1" i="0" dirty="0">
                <a:solidFill>
                  <a:srgbClr val="374151"/>
                </a:solidFill>
                <a:effectLst/>
                <a:latin typeface="+mj-lt"/>
              </a:rPr>
              <a:t>No Clear Relation for GTO</a:t>
            </a:r>
            <a:r>
              <a:rPr lang="en-US" b="0" i="0" dirty="0">
                <a:solidFill>
                  <a:srgbClr val="374151"/>
                </a:solidFill>
                <a:effectLst/>
                <a:latin typeface="+mj-lt"/>
              </a:rPr>
              <a:t>: Payload weight doesn't appear to show a distinct correlation with missions to Geostationary Transfer Orbit (GTO).</a:t>
            </a:r>
          </a:p>
          <a:p>
            <a:pPr algn="l">
              <a:buFont typeface="+mj-lt"/>
              <a:buAutoNum type="arabicPeriod"/>
            </a:pPr>
            <a:r>
              <a:rPr lang="en-US" b="1" i="0" dirty="0">
                <a:solidFill>
                  <a:srgbClr val="374151"/>
                </a:solidFill>
                <a:effectLst/>
                <a:latin typeface="+mj-lt"/>
              </a:rPr>
              <a:t>Insufficient Data for SOGEO and HEO</a:t>
            </a:r>
            <a:r>
              <a:rPr lang="en-US" b="0" i="0" dirty="0">
                <a:solidFill>
                  <a:srgbClr val="374151"/>
                </a:solidFill>
                <a:effectLst/>
                <a:latin typeface="+mj-lt"/>
              </a:rPr>
              <a:t>: There isn't enough data available to discern any discernible patterns or trends for Sub-Orbital Geostationary Earth Orbit (SOGEO) and Highly Elliptical Orbit (HEO) missions.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2"/>
        <p:cNvGrpSpPr/>
        <p:nvPr/>
      </p:nvGrpSpPr>
      <p:grpSpPr>
        <a:xfrm>
          <a:off x="0" y="0"/>
          <a:ext cx="0" cy="0"/>
          <a:chOff x="0" y="0"/>
          <a:chExt cx="0" cy="0"/>
        </a:xfrm>
      </p:grpSpPr>
      <p:sp>
        <p:nvSpPr>
          <p:cNvPr id="213" name="Google Shape;213;p2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
        <p:nvSpPr>
          <p:cNvPr id="214" name="Google Shape;214;p23"/>
          <p:cNvSpPr txBox="1">
            <a:spLocks noGrp="1"/>
          </p:cNvSpPr>
          <p:nvPr>
            <p:ph type="body" idx="1"/>
          </p:nvPr>
        </p:nvSpPr>
        <p:spPr>
          <a:xfrm>
            <a:off x="770011" y="2069757"/>
            <a:ext cx="3345178" cy="3034088"/>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100000"/>
              </a:lnSpc>
              <a:spcBef>
                <a:spcPts val="0"/>
              </a:spcBef>
              <a:spcAft>
                <a:spcPts val="0"/>
              </a:spcAft>
              <a:buClr>
                <a:srgbClr val="292929"/>
              </a:buClr>
              <a:buSzPts val="2200"/>
              <a:buFont typeface="Arial"/>
              <a:buChar char="•"/>
            </a:pPr>
            <a:r>
              <a:rPr lang="en-US" sz="1800" b="0" i="0" dirty="0">
                <a:solidFill>
                  <a:srgbClr val="374151"/>
                </a:solidFill>
                <a:effectLst/>
                <a:latin typeface="+mj-lt"/>
              </a:rPr>
              <a:t>The figures clearly show a consistent upward trend from 2013 to 2020. </a:t>
            </a:r>
          </a:p>
          <a:p>
            <a:pPr marL="228600" marR="0" lvl="0" indent="-228600" algn="l" rtl="0">
              <a:lnSpc>
                <a:spcPct val="100000"/>
              </a:lnSpc>
              <a:spcBef>
                <a:spcPts val="0"/>
              </a:spcBef>
              <a:spcAft>
                <a:spcPts val="0"/>
              </a:spcAft>
              <a:buClr>
                <a:srgbClr val="292929"/>
              </a:buClr>
              <a:buSzPts val="2200"/>
              <a:buFont typeface="Arial"/>
              <a:buChar char="•"/>
            </a:pPr>
            <a:endParaRPr lang="en-US" sz="1800" dirty="0">
              <a:solidFill>
                <a:srgbClr val="374151"/>
              </a:solidFill>
              <a:latin typeface="+mj-lt"/>
            </a:endParaRPr>
          </a:p>
          <a:p>
            <a:pPr marL="228600" marR="0" lvl="0" indent="-228600" algn="l" rtl="0">
              <a:lnSpc>
                <a:spcPct val="100000"/>
              </a:lnSpc>
              <a:spcBef>
                <a:spcPts val="0"/>
              </a:spcBef>
              <a:spcAft>
                <a:spcPts val="0"/>
              </a:spcAft>
              <a:buClr>
                <a:srgbClr val="292929"/>
              </a:buClr>
              <a:buSzPts val="2200"/>
              <a:buFont typeface="Arial"/>
              <a:buChar char="•"/>
            </a:pPr>
            <a:r>
              <a:rPr lang="en-US" sz="1800" b="0" i="0" dirty="0">
                <a:solidFill>
                  <a:srgbClr val="374151"/>
                </a:solidFill>
                <a:effectLst/>
                <a:latin typeface="+mj-lt"/>
              </a:rPr>
              <a:t>If this trend continues in the coming years, the success rate will progressively rise until it reaches a perfect 100% success rate.</a:t>
            </a:r>
            <a:endParaRPr sz="1800" dirty="0">
              <a:latin typeface="+mj-lt"/>
            </a:endParaRPr>
          </a:p>
        </p:txBody>
      </p:sp>
      <p:sp>
        <p:nvSpPr>
          <p:cNvPr id="215" name="Google Shape;215;p2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Launch Success Yearly Trend</a:t>
            </a:r>
            <a:endParaRPr dirty="0"/>
          </a:p>
        </p:txBody>
      </p:sp>
      <p:pic>
        <p:nvPicPr>
          <p:cNvPr id="3" name="Picture 2">
            <a:extLst>
              <a:ext uri="{FF2B5EF4-FFF2-40B4-BE49-F238E27FC236}">
                <a16:creationId xmlns:a16="http://schemas.microsoft.com/office/drawing/2014/main" id="{8D16B43D-11F4-2FCB-0305-C093EC8036AB}"/>
              </a:ext>
            </a:extLst>
          </p:cNvPr>
          <p:cNvPicPr>
            <a:picLocks noChangeAspect="1"/>
          </p:cNvPicPr>
          <p:nvPr/>
        </p:nvPicPr>
        <p:blipFill>
          <a:blip r:embed="rId4"/>
          <a:stretch>
            <a:fillRect/>
          </a:stretch>
        </p:blipFill>
        <p:spPr>
          <a:xfrm>
            <a:off x="4664424" y="1440290"/>
            <a:ext cx="6402563" cy="4986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
        <p:cNvGrpSpPr/>
        <p:nvPr/>
      </p:nvGrpSpPr>
      <p:grpSpPr>
        <a:xfrm>
          <a:off x="0" y="0"/>
          <a:ext cx="0" cy="0"/>
          <a:chOff x="0" y="0"/>
          <a:chExt cx="0" cy="0"/>
        </a:xfrm>
      </p:grpSpPr>
      <p:sp>
        <p:nvSpPr>
          <p:cNvPr id="93" name="Google Shape;93;p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2</a:t>
            </a:fld>
            <a:endParaRPr/>
          </a:p>
        </p:txBody>
      </p:sp>
      <p:sp>
        <p:nvSpPr>
          <p:cNvPr id="94" name="Google Shape;94;p2"/>
          <p:cNvSpPr txBox="1"/>
          <p:nvPr/>
        </p:nvSpPr>
        <p:spPr>
          <a:xfrm>
            <a:off x="958697" y="2113240"/>
            <a:ext cx="5167086" cy="3320824"/>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100000"/>
              </a:lnSpc>
              <a:spcBef>
                <a:spcPts val="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Executive Summary</a:t>
            </a:r>
            <a:endParaRPr dirty="0"/>
          </a:p>
          <a:p>
            <a:pPr marL="228600" marR="0" lvl="0" indent="-228600" algn="l" rtl="0">
              <a:lnSpc>
                <a:spcPct val="100000"/>
              </a:lnSpc>
              <a:spcBef>
                <a:spcPts val="140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Introduction</a:t>
            </a:r>
            <a:endParaRPr dirty="0"/>
          </a:p>
          <a:p>
            <a:pPr marL="228600" marR="0" lvl="0" indent="-228600" algn="l" rtl="0">
              <a:lnSpc>
                <a:spcPct val="100000"/>
              </a:lnSpc>
              <a:spcBef>
                <a:spcPts val="140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Methodology</a:t>
            </a:r>
            <a:endParaRPr dirty="0"/>
          </a:p>
          <a:p>
            <a:pPr marL="228600" marR="0" lvl="0" indent="-228600" algn="l" rtl="0">
              <a:lnSpc>
                <a:spcPct val="100000"/>
              </a:lnSpc>
              <a:spcBef>
                <a:spcPts val="140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Results</a:t>
            </a:r>
            <a:endParaRPr dirty="0"/>
          </a:p>
          <a:p>
            <a:pPr marL="228600" marR="0" lvl="0" indent="-228600" algn="l" rtl="0">
              <a:lnSpc>
                <a:spcPct val="100000"/>
              </a:lnSpc>
              <a:spcBef>
                <a:spcPts val="140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Conclusion</a:t>
            </a:r>
            <a:endParaRPr dirty="0"/>
          </a:p>
          <a:p>
            <a:pPr marL="228600" marR="0" lvl="0" indent="-228600" algn="l" rtl="0">
              <a:lnSpc>
                <a:spcPct val="100000"/>
              </a:lnSpc>
              <a:spcBef>
                <a:spcPts val="1400"/>
              </a:spcBef>
              <a:spcAft>
                <a:spcPts val="0"/>
              </a:spcAft>
              <a:buClr>
                <a:srgbClr val="292929"/>
              </a:buClr>
              <a:buSzPts val="2200"/>
              <a:buFont typeface="Arial"/>
              <a:buChar char="•"/>
            </a:pPr>
            <a:r>
              <a:rPr lang="en-US" sz="2200" dirty="0">
                <a:solidFill>
                  <a:srgbClr val="292929"/>
                </a:solidFill>
                <a:latin typeface="Arial"/>
                <a:ea typeface="Arial"/>
                <a:cs typeface="Arial"/>
                <a:sym typeface="Arial"/>
              </a:rPr>
              <a:t>Appendix</a:t>
            </a:r>
            <a:endParaRPr dirty="0"/>
          </a:p>
        </p:txBody>
      </p:sp>
      <p:sp>
        <p:nvSpPr>
          <p:cNvPr id="95" name="Google Shape;95;p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9"/>
        <p:cNvGrpSpPr/>
        <p:nvPr/>
      </p:nvGrpSpPr>
      <p:grpSpPr>
        <a:xfrm>
          <a:off x="0" y="0"/>
          <a:ext cx="0" cy="0"/>
          <a:chOff x="0" y="0"/>
          <a:chExt cx="0" cy="0"/>
        </a:xfrm>
      </p:grpSpPr>
      <p:sp>
        <p:nvSpPr>
          <p:cNvPr id="220" name="Google Shape;220;p2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
        <p:nvSpPr>
          <p:cNvPr id="221" name="Google Shape;221;p24"/>
          <p:cNvSpPr txBox="1">
            <a:spLocks noGrp="1"/>
          </p:cNvSpPr>
          <p:nvPr>
            <p:ph type="body" idx="1"/>
          </p:nvPr>
        </p:nvSpPr>
        <p:spPr>
          <a:xfrm>
            <a:off x="770011" y="1684500"/>
            <a:ext cx="9745589" cy="984055"/>
          </a:xfrm>
          <a:prstGeom prst="rect">
            <a:avLst/>
          </a:prstGeom>
          <a:noFill/>
          <a:ln>
            <a:noFill/>
          </a:ln>
        </p:spPr>
        <p:txBody>
          <a:bodyPr spcFirstLastPara="1" wrap="square" lIns="91425" tIns="45700" rIns="91425" bIns="45700" anchor="t" anchorCtr="0">
            <a:normAutofit/>
          </a:bodyPr>
          <a:lstStyle/>
          <a:p>
            <a:pPr algn="l"/>
            <a:endParaRPr lang="en-US" sz="1800" b="0" i="0" u="none" strike="noStrike" baseline="0" dirty="0">
              <a:solidFill>
                <a:srgbClr val="000000"/>
              </a:solidFill>
              <a:latin typeface="+mj-lt"/>
            </a:endParaRPr>
          </a:p>
          <a:p>
            <a:r>
              <a:rPr lang="en-US" sz="2400" b="0" i="0" u="none" strike="noStrike" baseline="0" dirty="0">
                <a:solidFill>
                  <a:srgbClr val="292929"/>
                </a:solidFill>
                <a:latin typeface="+mj-lt"/>
              </a:rPr>
              <a:t>There are three different Launch Site.  </a:t>
            </a:r>
            <a:endParaRPr lang="en-US" sz="2400" b="0" i="0" u="none" strike="noStrike" baseline="0" dirty="0">
              <a:solidFill>
                <a:srgbClr val="000000"/>
              </a:solidFill>
              <a:latin typeface="+mj-lt"/>
            </a:endParaRPr>
          </a:p>
        </p:txBody>
      </p:sp>
      <p:sp>
        <p:nvSpPr>
          <p:cNvPr id="222" name="Google Shape;222;p24"/>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pic>
        <p:nvPicPr>
          <p:cNvPr id="3" name="Picture 2">
            <a:extLst>
              <a:ext uri="{FF2B5EF4-FFF2-40B4-BE49-F238E27FC236}">
                <a16:creationId xmlns:a16="http://schemas.microsoft.com/office/drawing/2014/main" id="{B5B79953-E892-8896-E319-78A649D7D4DC}"/>
              </a:ext>
            </a:extLst>
          </p:cNvPr>
          <p:cNvPicPr>
            <a:picLocks noChangeAspect="1"/>
          </p:cNvPicPr>
          <p:nvPr/>
        </p:nvPicPr>
        <p:blipFill>
          <a:blip r:embed="rId4"/>
          <a:stretch>
            <a:fillRect/>
          </a:stretch>
        </p:blipFill>
        <p:spPr>
          <a:xfrm>
            <a:off x="2169647" y="3025198"/>
            <a:ext cx="5629275" cy="30003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6"/>
        <p:cNvGrpSpPr/>
        <p:nvPr/>
      </p:nvGrpSpPr>
      <p:grpSpPr>
        <a:xfrm>
          <a:off x="0" y="0"/>
          <a:ext cx="0" cy="0"/>
          <a:chOff x="0" y="0"/>
          <a:chExt cx="0" cy="0"/>
        </a:xfrm>
      </p:grpSpPr>
      <p:sp>
        <p:nvSpPr>
          <p:cNvPr id="227" name="Google Shape;227;p2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
        <p:nvSpPr>
          <p:cNvPr id="229" name="Google Shape;229;p2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pic>
        <p:nvPicPr>
          <p:cNvPr id="5" name="Picture 4">
            <a:extLst>
              <a:ext uri="{FF2B5EF4-FFF2-40B4-BE49-F238E27FC236}">
                <a16:creationId xmlns:a16="http://schemas.microsoft.com/office/drawing/2014/main" id="{9CA1A315-391E-C9C8-A3FB-1EAD8D83DA97}"/>
              </a:ext>
            </a:extLst>
          </p:cNvPr>
          <p:cNvPicPr>
            <a:picLocks noChangeAspect="1"/>
          </p:cNvPicPr>
          <p:nvPr/>
        </p:nvPicPr>
        <p:blipFill>
          <a:blip r:embed="rId4"/>
          <a:stretch>
            <a:fillRect/>
          </a:stretch>
        </p:blipFill>
        <p:spPr>
          <a:xfrm>
            <a:off x="213049" y="1810726"/>
            <a:ext cx="11765902" cy="421484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3"/>
        <p:cNvGrpSpPr/>
        <p:nvPr/>
      </p:nvGrpSpPr>
      <p:grpSpPr>
        <a:xfrm>
          <a:off x="0" y="0"/>
          <a:ext cx="0" cy="0"/>
          <a:chOff x="0" y="0"/>
          <a:chExt cx="0" cy="0"/>
        </a:xfrm>
      </p:grpSpPr>
      <p:sp>
        <p:nvSpPr>
          <p:cNvPr id="234" name="Google Shape;234;p2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
        <p:nvSpPr>
          <p:cNvPr id="236" name="Google Shape;236;p2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Total Payload Mass</a:t>
            </a:r>
            <a:endParaRPr dirty="0"/>
          </a:p>
        </p:txBody>
      </p:sp>
      <p:pic>
        <p:nvPicPr>
          <p:cNvPr id="3" name="Picture 2">
            <a:extLst>
              <a:ext uri="{FF2B5EF4-FFF2-40B4-BE49-F238E27FC236}">
                <a16:creationId xmlns:a16="http://schemas.microsoft.com/office/drawing/2014/main" id="{5EF921F4-1CC6-AC66-A223-5AA6380DFF85}"/>
              </a:ext>
            </a:extLst>
          </p:cNvPr>
          <p:cNvPicPr>
            <a:picLocks noChangeAspect="1"/>
          </p:cNvPicPr>
          <p:nvPr/>
        </p:nvPicPr>
        <p:blipFill>
          <a:blip r:embed="rId4"/>
          <a:stretch>
            <a:fillRect/>
          </a:stretch>
        </p:blipFill>
        <p:spPr>
          <a:xfrm>
            <a:off x="619125" y="2796823"/>
            <a:ext cx="10953750" cy="1914525"/>
          </a:xfrm>
          <a:prstGeom prst="rect">
            <a:avLst/>
          </a:prstGeom>
        </p:spPr>
      </p:pic>
      <p:sp>
        <p:nvSpPr>
          <p:cNvPr id="5" name="TextBox 4">
            <a:extLst>
              <a:ext uri="{FF2B5EF4-FFF2-40B4-BE49-F238E27FC236}">
                <a16:creationId xmlns:a16="http://schemas.microsoft.com/office/drawing/2014/main" id="{7A64DBDB-38CC-5641-7049-A7DC97EFAC0E}"/>
              </a:ext>
            </a:extLst>
          </p:cNvPr>
          <p:cNvSpPr txBox="1"/>
          <p:nvPr/>
        </p:nvSpPr>
        <p:spPr>
          <a:xfrm>
            <a:off x="837423" y="1757595"/>
            <a:ext cx="8530512" cy="369332"/>
          </a:xfrm>
          <a:prstGeom prst="rect">
            <a:avLst/>
          </a:prstGeom>
          <a:noFill/>
        </p:spPr>
        <p:txBody>
          <a:bodyPr wrap="square">
            <a:spAutoFit/>
          </a:bodyPr>
          <a:lstStyle/>
          <a:p>
            <a:pPr algn="l"/>
            <a:r>
              <a:rPr lang="en-US" sz="1800" b="1" dirty="0">
                <a:solidFill>
                  <a:srgbClr val="000000"/>
                </a:solidFill>
                <a:effectLst/>
                <a:latin typeface="+mj-lt"/>
              </a:rPr>
              <a:t>The total payload mass carried by boosters launched by NASA (CRS):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0"/>
        <p:cNvGrpSpPr/>
        <p:nvPr/>
      </p:nvGrpSpPr>
      <p:grpSpPr>
        <a:xfrm>
          <a:off x="0" y="0"/>
          <a:ext cx="0" cy="0"/>
          <a:chOff x="0" y="0"/>
          <a:chExt cx="0" cy="0"/>
        </a:xfrm>
      </p:grpSpPr>
      <p:sp>
        <p:nvSpPr>
          <p:cNvPr id="241" name="Google Shape;241;p2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
        <p:nvSpPr>
          <p:cNvPr id="243" name="Google Shape;243;p2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Average Payload Mass by F9 v1.1</a:t>
            </a:r>
            <a:endParaRPr dirty="0"/>
          </a:p>
        </p:txBody>
      </p:sp>
      <p:pic>
        <p:nvPicPr>
          <p:cNvPr id="3" name="Picture 2">
            <a:extLst>
              <a:ext uri="{FF2B5EF4-FFF2-40B4-BE49-F238E27FC236}">
                <a16:creationId xmlns:a16="http://schemas.microsoft.com/office/drawing/2014/main" id="{06586E9E-C823-AE90-F121-9F04517C2B77}"/>
              </a:ext>
            </a:extLst>
          </p:cNvPr>
          <p:cNvPicPr>
            <a:picLocks noChangeAspect="1"/>
          </p:cNvPicPr>
          <p:nvPr/>
        </p:nvPicPr>
        <p:blipFill>
          <a:blip r:embed="rId4"/>
          <a:stretch>
            <a:fillRect/>
          </a:stretch>
        </p:blipFill>
        <p:spPr>
          <a:xfrm>
            <a:off x="477223" y="3027590"/>
            <a:ext cx="11503284" cy="1847850"/>
          </a:xfrm>
          <a:prstGeom prst="rect">
            <a:avLst/>
          </a:prstGeom>
        </p:spPr>
      </p:pic>
      <p:sp>
        <p:nvSpPr>
          <p:cNvPr id="5" name="TextBox 4">
            <a:extLst>
              <a:ext uri="{FF2B5EF4-FFF2-40B4-BE49-F238E27FC236}">
                <a16:creationId xmlns:a16="http://schemas.microsoft.com/office/drawing/2014/main" id="{292F0A8E-16EB-F555-0D70-94E1AA780C56}"/>
              </a:ext>
            </a:extLst>
          </p:cNvPr>
          <p:cNvSpPr txBox="1"/>
          <p:nvPr/>
        </p:nvSpPr>
        <p:spPr>
          <a:xfrm>
            <a:off x="678802" y="1763930"/>
            <a:ext cx="8194610" cy="400110"/>
          </a:xfrm>
          <a:prstGeom prst="rect">
            <a:avLst/>
          </a:prstGeom>
          <a:noFill/>
        </p:spPr>
        <p:txBody>
          <a:bodyPr wrap="square">
            <a:spAutoFit/>
          </a:bodyPr>
          <a:lstStyle/>
          <a:p>
            <a:pPr algn="l"/>
            <a:r>
              <a:rPr lang="en-US" sz="2000" b="1" dirty="0">
                <a:solidFill>
                  <a:srgbClr val="000000"/>
                </a:solidFill>
                <a:effectLst/>
                <a:latin typeface="+mj-lt"/>
              </a:rPr>
              <a:t>Average payload mass carried by booster version F9 v1.1: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7"/>
        <p:cNvGrpSpPr/>
        <p:nvPr/>
      </p:nvGrpSpPr>
      <p:grpSpPr>
        <a:xfrm>
          <a:off x="0" y="0"/>
          <a:ext cx="0" cy="0"/>
          <a:chOff x="0" y="0"/>
          <a:chExt cx="0" cy="0"/>
        </a:xfrm>
      </p:grpSpPr>
      <p:sp>
        <p:nvSpPr>
          <p:cNvPr id="248" name="Google Shape;248;p2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
        <p:nvSpPr>
          <p:cNvPr id="250" name="Google Shape;250;p2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First Successful Ground Landing Date</a:t>
            </a:r>
            <a:endParaRPr/>
          </a:p>
        </p:txBody>
      </p:sp>
      <p:pic>
        <p:nvPicPr>
          <p:cNvPr id="3" name="Picture 2">
            <a:extLst>
              <a:ext uri="{FF2B5EF4-FFF2-40B4-BE49-F238E27FC236}">
                <a16:creationId xmlns:a16="http://schemas.microsoft.com/office/drawing/2014/main" id="{AA9C556C-3B97-8CD3-C938-34A99F40084A}"/>
              </a:ext>
            </a:extLst>
          </p:cNvPr>
          <p:cNvPicPr>
            <a:picLocks noChangeAspect="1"/>
          </p:cNvPicPr>
          <p:nvPr/>
        </p:nvPicPr>
        <p:blipFill>
          <a:blip r:embed="rId4"/>
          <a:stretch>
            <a:fillRect/>
          </a:stretch>
        </p:blipFill>
        <p:spPr>
          <a:xfrm>
            <a:off x="770011" y="3051111"/>
            <a:ext cx="11131421" cy="2054328"/>
          </a:xfrm>
          <a:prstGeom prst="rect">
            <a:avLst/>
          </a:prstGeom>
        </p:spPr>
      </p:pic>
      <p:sp>
        <p:nvSpPr>
          <p:cNvPr id="5" name="TextBox 4">
            <a:extLst>
              <a:ext uri="{FF2B5EF4-FFF2-40B4-BE49-F238E27FC236}">
                <a16:creationId xmlns:a16="http://schemas.microsoft.com/office/drawing/2014/main" id="{F8388B5D-46A5-1A31-952A-46CC907E3ABB}"/>
              </a:ext>
            </a:extLst>
          </p:cNvPr>
          <p:cNvSpPr txBox="1"/>
          <p:nvPr/>
        </p:nvSpPr>
        <p:spPr>
          <a:xfrm>
            <a:off x="770011" y="1852042"/>
            <a:ext cx="9199982" cy="369332"/>
          </a:xfrm>
          <a:prstGeom prst="rect">
            <a:avLst/>
          </a:prstGeom>
          <a:noFill/>
        </p:spPr>
        <p:txBody>
          <a:bodyPr wrap="square">
            <a:spAutoFit/>
          </a:bodyPr>
          <a:lstStyle/>
          <a:p>
            <a:pPr algn="l"/>
            <a:r>
              <a:rPr lang="en-US" sz="1800" b="1" dirty="0">
                <a:solidFill>
                  <a:srgbClr val="000000"/>
                </a:solidFill>
                <a:effectLst/>
                <a:latin typeface="+mj-lt"/>
              </a:rPr>
              <a:t>The date when the first successful landing outcome in ground pad was achieved:</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2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
        <p:nvSpPr>
          <p:cNvPr id="257" name="Google Shape;257;p2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62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pic>
        <p:nvPicPr>
          <p:cNvPr id="3" name="Picture 2">
            <a:extLst>
              <a:ext uri="{FF2B5EF4-FFF2-40B4-BE49-F238E27FC236}">
                <a16:creationId xmlns:a16="http://schemas.microsoft.com/office/drawing/2014/main" id="{B1578F61-AA55-FED5-F7DA-EABE8C15C23A}"/>
              </a:ext>
            </a:extLst>
          </p:cNvPr>
          <p:cNvPicPr>
            <a:picLocks noChangeAspect="1"/>
          </p:cNvPicPr>
          <p:nvPr/>
        </p:nvPicPr>
        <p:blipFill>
          <a:blip r:embed="rId4"/>
          <a:stretch>
            <a:fillRect/>
          </a:stretch>
        </p:blipFill>
        <p:spPr>
          <a:xfrm>
            <a:off x="441659" y="2715777"/>
            <a:ext cx="11308682" cy="2782479"/>
          </a:xfrm>
          <a:prstGeom prst="rect">
            <a:avLst/>
          </a:prstGeom>
        </p:spPr>
      </p:pic>
      <p:sp>
        <p:nvSpPr>
          <p:cNvPr id="5" name="TextBox 4">
            <a:extLst>
              <a:ext uri="{FF2B5EF4-FFF2-40B4-BE49-F238E27FC236}">
                <a16:creationId xmlns:a16="http://schemas.microsoft.com/office/drawing/2014/main" id="{197BF16F-6E37-C86D-74CE-C40153349B5F}"/>
              </a:ext>
            </a:extLst>
          </p:cNvPr>
          <p:cNvSpPr txBox="1"/>
          <p:nvPr/>
        </p:nvSpPr>
        <p:spPr>
          <a:xfrm>
            <a:off x="839755" y="1542129"/>
            <a:ext cx="9866723" cy="646331"/>
          </a:xfrm>
          <a:prstGeom prst="rect">
            <a:avLst/>
          </a:prstGeom>
          <a:noFill/>
        </p:spPr>
        <p:txBody>
          <a:bodyPr wrap="square">
            <a:spAutoFit/>
          </a:bodyPr>
          <a:lstStyle/>
          <a:p>
            <a:pPr algn="l"/>
            <a:r>
              <a:rPr lang="en-US" sz="1800" b="1" dirty="0">
                <a:solidFill>
                  <a:srgbClr val="000000"/>
                </a:solidFill>
                <a:effectLst/>
                <a:latin typeface="+mj-lt"/>
              </a:rPr>
              <a:t>The names </a:t>
            </a:r>
            <a:r>
              <a:rPr lang="en-US" sz="1800" b="1" dirty="0">
                <a:latin typeface="+mj-lt"/>
              </a:rPr>
              <a:t>of the booster </a:t>
            </a:r>
            <a:r>
              <a:rPr lang="en-US" sz="1800" b="1" dirty="0">
                <a:solidFill>
                  <a:srgbClr val="000000"/>
                </a:solidFill>
                <a:effectLst/>
                <a:latin typeface="+mj-lt"/>
              </a:rPr>
              <a:t>which have success in drone ship and have payload mass greater than 4000 but less than 6000:</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1"/>
        <p:cNvGrpSpPr/>
        <p:nvPr/>
      </p:nvGrpSpPr>
      <p:grpSpPr>
        <a:xfrm>
          <a:off x="0" y="0"/>
          <a:ext cx="0" cy="0"/>
          <a:chOff x="0" y="0"/>
          <a:chExt cx="0" cy="0"/>
        </a:xfrm>
      </p:grpSpPr>
      <p:sp>
        <p:nvSpPr>
          <p:cNvPr id="262" name="Google Shape;262;p3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
        <p:nvSpPr>
          <p:cNvPr id="264" name="Google Shape;264;p30"/>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7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pic>
        <p:nvPicPr>
          <p:cNvPr id="3" name="Picture 2">
            <a:extLst>
              <a:ext uri="{FF2B5EF4-FFF2-40B4-BE49-F238E27FC236}">
                <a16:creationId xmlns:a16="http://schemas.microsoft.com/office/drawing/2014/main" id="{5E53F1A6-8E5E-4AA1-E04B-DED2BEB99AC7}"/>
              </a:ext>
            </a:extLst>
          </p:cNvPr>
          <p:cNvPicPr>
            <a:picLocks noChangeAspect="1"/>
          </p:cNvPicPr>
          <p:nvPr/>
        </p:nvPicPr>
        <p:blipFill>
          <a:blip r:embed="rId4"/>
          <a:stretch>
            <a:fillRect/>
          </a:stretch>
        </p:blipFill>
        <p:spPr>
          <a:xfrm>
            <a:off x="536745" y="2769402"/>
            <a:ext cx="10982131" cy="2161389"/>
          </a:xfrm>
          <a:prstGeom prst="rect">
            <a:avLst/>
          </a:prstGeom>
        </p:spPr>
      </p:pic>
      <p:sp>
        <p:nvSpPr>
          <p:cNvPr id="5" name="TextBox 4">
            <a:extLst>
              <a:ext uri="{FF2B5EF4-FFF2-40B4-BE49-F238E27FC236}">
                <a16:creationId xmlns:a16="http://schemas.microsoft.com/office/drawing/2014/main" id="{4F0A3DA5-CC47-DE48-DB6C-2ED24F6BAF94}"/>
              </a:ext>
            </a:extLst>
          </p:cNvPr>
          <p:cNvSpPr txBox="1"/>
          <p:nvPr/>
        </p:nvSpPr>
        <p:spPr>
          <a:xfrm>
            <a:off x="905069" y="1830712"/>
            <a:ext cx="7410838" cy="369332"/>
          </a:xfrm>
          <a:prstGeom prst="rect">
            <a:avLst/>
          </a:prstGeom>
          <a:noFill/>
        </p:spPr>
        <p:txBody>
          <a:bodyPr wrap="square">
            <a:spAutoFit/>
          </a:bodyPr>
          <a:lstStyle/>
          <a:p>
            <a:pPr algn="l"/>
            <a:r>
              <a:rPr lang="en-US" sz="1800" b="1" dirty="0">
                <a:solidFill>
                  <a:srgbClr val="000000"/>
                </a:solidFill>
                <a:effectLst/>
                <a:latin typeface="+mj-lt"/>
              </a:rPr>
              <a:t>The total number of successful and failure mission outcomes: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8"/>
        <p:cNvGrpSpPr/>
        <p:nvPr/>
      </p:nvGrpSpPr>
      <p:grpSpPr>
        <a:xfrm>
          <a:off x="0" y="0"/>
          <a:ext cx="0" cy="0"/>
          <a:chOff x="0" y="0"/>
          <a:chExt cx="0" cy="0"/>
        </a:xfrm>
      </p:grpSpPr>
      <p:sp>
        <p:nvSpPr>
          <p:cNvPr id="269" name="Google Shape;269;p3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dirty="0"/>
          </a:p>
        </p:txBody>
      </p:sp>
      <p:sp>
        <p:nvSpPr>
          <p:cNvPr id="271" name="Google Shape;271;p3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Carried Maximum Payload</a:t>
            </a:r>
            <a:endParaRPr/>
          </a:p>
        </p:txBody>
      </p:sp>
      <p:pic>
        <p:nvPicPr>
          <p:cNvPr id="3" name="Picture 2">
            <a:extLst>
              <a:ext uri="{FF2B5EF4-FFF2-40B4-BE49-F238E27FC236}">
                <a16:creationId xmlns:a16="http://schemas.microsoft.com/office/drawing/2014/main" id="{6FC4C40A-90EE-FB09-5726-15F56575003E}"/>
              </a:ext>
            </a:extLst>
          </p:cNvPr>
          <p:cNvPicPr>
            <a:picLocks noChangeAspect="1"/>
          </p:cNvPicPr>
          <p:nvPr/>
        </p:nvPicPr>
        <p:blipFill>
          <a:blip r:embed="rId4"/>
          <a:stretch>
            <a:fillRect/>
          </a:stretch>
        </p:blipFill>
        <p:spPr>
          <a:xfrm>
            <a:off x="545840" y="2242904"/>
            <a:ext cx="10543592" cy="4253048"/>
          </a:xfrm>
          <a:prstGeom prst="rect">
            <a:avLst/>
          </a:prstGeom>
        </p:spPr>
      </p:pic>
      <p:sp>
        <p:nvSpPr>
          <p:cNvPr id="5" name="TextBox 4">
            <a:extLst>
              <a:ext uri="{FF2B5EF4-FFF2-40B4-BE49-F238E27FC236}">
                <a16:creationId xmlns:a16="http://schemas.microsoft.com/office/drawing/2014/main" id="{3D7CEFFB-1BA1-D9CE-FB6D-D2B680621DBF}"/>
              </a:ext>
            </a:extLst>
          </p:cNvPr>
          <p:cNvSpPr txBox="1"/>
          <p:nvPr/>
        </p:nvSpPr>
        <p:spPr>
          <a:xfrm>
            <a:off x="643812" y="1440107"/>
            <a:ext cx="10347649" cy="646331"/>
          </a:xfrm>
          <a:prstGeom prst="rect">
            <a:avLst/>
          </a:prstGeom>
          <a:noFill/>
        </p:spPr>
        <p:txBody>
          <a:bodyPr wrap="square">
            <a:spAutoFit/>
          </a:bodyPr>
          <a:lstStyle/>
          <a:p>
            <a:pPr algn="l"/>
            <a:r>
              <a:rPr lang="en-US" sz="1800" b="1" dirty="0">
                <a:latin typeface="+mj-lt"/>
              </a:rPr>
              <a:t>T</a:t>
            </a:r>
            <a:r>
              <a:rPr lang="en-US" sz="1800" b="1" dirty="0">
                <a:solidFill>
                  <a:srgbClr val="000000"/>
                </a:solidFill>
                <a:effectLst/>
                <a:latin typeface="+mj-lt"/>
              </a:rPr>
              <a:t>he names of the booster versions which have carried the maximum payload </a:t>
            </a:r>
            <a:r>
              <a:rPr lang="en-US" sz="1800" b="1" dirty="0" err="1">
                <a:solidFill>
                  <a:srgbClr val="000000"/>
                </a:solidFill>
                <a:effectLst/>
                <a:latin typeface="+mj-lt"/>
              </a:rPr>
              <a:t>masswith</a:t>
            </a:r>
            <a:r>
              <a:rPr lang="en-US" sz="1800" b="1" dirty="0">
                <a:solidFill>
                  <a:srgbClr val="000000"/>
                </a:solidFill>
                <a:effectLst/>
                <a:latin typeface="+mj-lt"/>
              </a:rPr>
              <a:t> a subquery: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5"/>
        <p:cNvGrpSpPr/>
        <p:nvPr/>
      </p:nvGrpSpPr>
      <p:grpSpPr>
        <a:xfrm>
          <a:off x="0" y="0"/>
          <a:ext cx="0" cy="0"/>
          <a:chOff x="0" y="0"/>
          <a:chExt cx="0" cy="0"/>
        </a:xfrm>
      </p:grpSpPr>
      <p:sp>
        <p:nvSpPr>
          <p:cNvPr id="276" name="Google Shape;276;p3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sp>
        <p:nvSpPr>
          <p:cNvPr id="278" name="Google Shape;278;p3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pic>
        <p:nvPicPr>
          <p:cNvPr id="3" name="Picture 2">
            <a:extLst>
              <a:ext uri="{FF2B5EF4-FFF2-40B4-BE49-F238E27FC236}">
                <a16:creationId xmlns:a16="http://schemas.microsoft.com/office/drawing/2014/main" id="{5AD4042D-5896-5DB0-1CE8-86D04FCC579C}"/>
              </a:ext>
            </a:extLst>
          </p:cNvPr>
          <p:cNvPicPr>
            <a:picLocks noChangeAspect="1"/>
          </p:cNvPicPr>
          <p:nvPr/>
        </p:nvPicPr>
        <p:blipFill>
          <a:blip r:embed="rId4"/>
          <a:stretch>
            <a:fillRect/>
          </a:stretch>
        </p:blipFill>
        <p:spPr>
          <a:xfrm>
            <a:off x="320351" y="3093098"/>
            <a:ext cx="11551298" cy="2111169"/>
          </a:xfrm>
          <a:prstGeom prst="rect">
            <a:avLst/>
          </a:prstGeom>
        </p:spPr>
      </p:pic>
      <p:sp>
        <p:nvSpPr>
          <p:cNvPr id="5" name="TextBox 4">
            <a:extLst>
              <a:ext uri="{FF2B5EF4-FFF2-40B4-BE49-F238E27FC236}">
                <a16:creationId xmlns:a16="http://schemas.microsoft.com/office/drawing/2014/main" id="{5064012A-E2FD-8B59-0560-55B1BCEF440B}"/>
              </a:ext>
            </a:extLst>
          </p:cNvPr>
          <p:cNvSpPr txBox="1"/>
          <p:nvPr/>
        </p:nvSpPr>
        <p:spPr>
          <a:xfrm>
            <a:off x="770012" y="1653733"/>
            <a:ext cx="10515600" cy="646331"/>
          </a:xfrm>
          <a:prstGeom prst="rect">
            <a:avLst/>
          </a:prstGeom>
          <a:noFill/>
        </p:spPr>
        <p:txBody>
          <a:bodyPr wrap="square">
            <a:spAutoFit/>
          </a:bodyPr>
          <a:lstStyle/>
          <a:p>
            <a:pPr algn="l"/>
            <a:r>
              <a:rPr lang="en-US" sz="1800" b="1" dirty="0">
                <a:solidFill>
                  <a:srgbClr val="000000"/>
                </a:solidFill>
                <a:effectLst/>
                <a:latin typeface="+mj-lt"/>
              </a:rPr>
              <a:t>The records which will display the month names, failure landing outcomes in drone ship, booster versions, launch site for the months in year 2015.</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2"/>
        <p:cNvGrpSpPr/>
        <p:nvPr/>
      </p:nvGrpSpPr>
      <p:grpSpPr>
        <a:xfrm>
          <a:off x="0" y="0"/>
          <a:ext cx="0" cy="0"/>
          <a:chOff x="0" y="0"/>
          <a:chExt cx="0" cy="0"/>
        </a:xfrm>
      </p:grpSpPr>
      <p:sp>
        <p:nvSpPr>
          <p:cNvPr id="283" name="Google Shape;283;p3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
        <p:nvSpPr>
          <p:cNvPr id="284" name="Google Shape;284;p33"/>
          <p:cNvSpPr txBox="1">
            <a:spLocks noGrp="1"/>
          </p:cNvSpPr>
          <p:nvPr>
            <p:ph type="body" idx="1"/>
          </p:nvPr>
        </p:nvSpPr>
        <p:spPr>
          <a:xfrm>
            <a:off x="770011" y="1527045"/>
            <a:ext cx="9745589" cy="786947"/>
          </a:xfrm>
          <a:prstGeom prst="rect">
            <a:avLst/>
          </a:prstGeom>
          <a:noFill/>
          <a:ln>
            <a:noFill/>
          </a:ln>
        </p:spPr>
        <p:txBody>
          <a:bodyPr spcFirstLastPara="1" wrap="square" lIns="91425" tIns="45700" rIns="91425" bIns="45700" anchor="t" anchorCtr="0">
            <a:noAutofit/>
          </a:bodyPr>
          <a:lstStyle/>
          <a:p>
            <a:pPr marR="0" lvl="0" algn="l" rtl="0">
              <a:lnSpc>
                <a:spcPct val="100000"/>
              </a:lnSpc>
              <a:spcBef>
                <a:spcPts val="0"/>
              </a:spcBef>
              <a:spcAft>
                <a:spcPts val="0"/>
              </a:spcAft>
              <a:buClr>
                <a:srgbClr val="292929"/>
              </a:buClr>
              <a:buSzPts val="2200"/>
            </a:pPr>
            <a:r>
              <a:rPr lang="en-US" sz="1800" b="1" dirty="0">
                <a:solidFill>
                  <a:srgbClr val="292929"/>
                </a:solidFill>
                <a:latin typeface="Arial"/>
                <a:ea typeface="Arial"/>
                <a:cs typeface="Arial"/>
                <a:sym typeface="Arial"/>
              </a:rPr>
              <a:t>The count of landing outcomes (such as Failure (drone ship) or Success (ground pad)) between the date 2010-06-04 and 2017-03-20, in descending order</a:t>
            </a:r>
            <a:endParaRPr sz="1800" b="1" dirty="0"/>
          </a:p>
        </p:txBody>
      </p:sp>
      <p:sp>
        <p:nvSpPr>
          <p:cNvPr id="285" name="Google Shape;285;p3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00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Rank Landing Outcomes Between 2010-06-04 and 2017-03-20</a:t>
            </a:r>
            <a:endParaRPr/>
          </a:p>
        </p:txBody>
      </p:sp>
      <p:pic>
        <p:nvPicPr>
          <p:cNvPr id="3" name="Picture 2">
            <a:extLst>
              <a:ext uri="{FF2B5EF4-FFF2-40B4-BE49-F238E27FC236}">
                <a16:creationId xmlns:a16="http://schemas.microsoft.com/office/drawing/2014/main" id="{9813D370-AAD5-51EE-9F12-C5655D250262}"/>
              </a:ext>
            </a:extLst>
          </p:cNvPr>
          <p:cNvPicPr>
            <a:picLocks noChangeAspect="1"/>
          </p:cNvPicPr>
          <p:nvPr/>
        </p:nvPicPr>
        <p:blipFill>
          <a:blip r:embed="rId4"/>
          <a:stretch>
            <a:fillRect/>
          </a:stretch>
        </p:blipFill>
        <p:spPr>
          <a:xfrm>
            <a:off x="526924" y="2410892"/>
            <a:ext cx="10931048" cy="361468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9"/>
        <p:cNvGrpSpPr/>
        <p:nvPr/>
      </p:nvGrpSpPr>
      <p:grpSpPr>
        <a:xfrm>
          <a:off x="0" y="0"/>
          <a:ext cx="0" cy="0"/>
          <a:chOff x="0" y="0"/>
          <a:chExt cx="0" cy="0"/>
        </a:xfrm>
      </p:grpSpPr>
      <p:sp>
        <p:nvSpPr>
          <p:cNvPr id="100" name="Google Shape;100;p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3</a:t>
            </a:fld>
            <a:endParaRPr/>
          </a:p>
        </p:txBody>
      </p:sp>
      <p:sp>
        <p:nvSpPr>
          <p:cNvPr id="101" name="Google Shape;101;p3"/>
          <p:cNvSpPr txBox="1"/>
          <p:nvPr/>
        </p:nvSpPr>
        <p:spPr>
          <a:xfrm>
            <a:off x="986895" y="1488788"/>
            <a:ext cx="4434191" cy="4938423"/>
          </a:xfrm>
          <a:prstGeom prst="rect">
            <a:avLst/>
          </a:prstGeom>
          <a:noFill/>
          <a:ln>
            <a:noFill/>
          </a:ln>
        </p:spPr>
        <p:txBody>
          <a:bodyPr spcFirstLastPara="1" wrap="square" lIns="91425" tIns="45700" rIns="91425" bIns="45700" anchor="t" anchorCtr="0">
            <a:normAutofit fontScale="92500" lnSpcReduction="20000"/>
          </a:bodyPr>
          <a:lstStyle/>
          <a:p>
            <a:pPr marR="0" lvl="0" algn="l" rtl="0">
              <a:lnSpc>
                <a:spcPct val="100000"/>
              </a:lnSpc>
              <a:spcBef>
                <a:spcPts val="0"/>
              </a:spcBef>
              <a:spcAft>
                <a:spcPts val="0"/>
              </a:spcAft>
              <a:buClr>
                <a:srgbClr val="292929"/>
              </a:buClr>
              <a:buSzPts val="2200"/>
            </a:pPr>
            <a:r>
              <a:rPr lang="en-US" sz="2600" b="1" dirty="0">
                <a:solidFill>
                  <a:srgbClr val="292929"/>
                </a:solidFill>
                <a:latin typeface="+mj-lt"/>
                <a:cs typeface="Times New Roman" panose="02020603050405020304" pitchFamily="18" charset="0"/>
                <a:sym typeface="Arial"/>
              </a:rPr>
              <a:t>Summary of methodologies</a:t>
            </a:r>
          </a:p>
          <a:p>
            <a:pPr marR="0" lvl="0" algn="l" rtl="0">
              <a:lnSpc>
                <a:spcPct val="100000"/>
              </a:lnSpc>
              <a:spcBef>
                <a:spcPts val="0"/>
              </a:spcBef>
              <a:spcAft>
                <a:spcPts val="0"/>
              </a:spcAft>
              <a:buClr>
                <a:srgbClr val="292929"/>
              </a:buClr>
              <a:buSzPts val="2200"/>
            </a:pPr>
            <a:endParaRPr lang="en-US" sz="2600" b="1" dirty="0">
              <a:latin typeface="Times New Roman" panose="02020603050405020304" pitchFamily="18" charset="0"/>
              <a:cs typeface="Times New Roman" panose="02020603050405020304" pitchFamily="18" charset="0"/>
            </a:endParaRP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Introduction</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Data Collection</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Data Preprocessing</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Feature Selection</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Model Selection</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Hyperparameter Tuning</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Model Training</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Evaluation Metrics</a:t>
            </a:r>
          </a:p>
          <a:p>
            <a:pPr marL="457200" indent="-457200" algn="l">
              <a:lnSpc>
                <a:spcPct val="150000"/>
              </a:lnSpc>
              <a:buFont typeface="Wingdings" panose="05000000000000000000" pitchFamily="2" charset="2"/>
              <a:buChar char="§"/>
            </a:pPr>
            <a:r>
              <a:rPr lang="en-US" sz="2400" b="0" i="0" dirty="0">
                <a:solidFill>
                  <a:srgbClr val="374151"/>
                </a:solidFill>
                <a:effectLst/>
                <a:latin typeface="+mj-lt"/>
                <a:cs typeface="Times New Roman" panose="02020603050405020304" pitchFamily="18" charset="0"/>
              </a:rPr>
              <a:t>Results Interpretation</a:t>
            </a:r>
          </a:p>
        </p:txBody>
      </p:sp>
      <p:sp>
        <p:nvSpPr>
          <p:cNvPr id="102" name="Google Shape;102;p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Executive Summary</a:t>
            </a:r>
            <a:endParaRPr sz="4000" dirty="0">
              <a:solidFill>
                <a:srgbClr val="0B49CB"/>
              </a:solidFill>
              <a:latin typeface="IBM Plex Mono SemiBold"/>
              <a:ea typeface="IBM Plex Mono SemiBold"/>
              <a:cs typeface="IBM Plex Mono SemiBold"/>
              <a:sym typeface="IBM Plex Mono SemiBold"/>
            </a:endParaRPr>
          </a:p>
        </p:txBody>
      </p:sp>
      <p:sp>
        <p:nvSpPr>
          <p:cNvPr id="2" name="Google Shape;101;p3">
            <a:extLst>
              <a:ext uri="{FF2B5EF4-FFF2-40B4-BE49-F238E27FC236}">
                <a16:creationId xmlns:a16="http://schemas.microsoft.com/office/drawing/2014/main" id="{3CC648D0-33FB-2ECA-AE3B-B6CD653CFC67}"/>
              </a:ext>
            </a:extLst>
          </p:cNvPr>
          <p:cNvSpPr txBox="1"/>
          <p:nvPr/>
        </p:nvSpPr>
        <p:spPr>
          <a:xfrm>
            <a:off x="5869915" y="1380927"/>
            <a:ext cx="3827701" cy="4938423"/>
          </a:xfrm>
          <a:prstGeom prst="rect">
            <a:avLst/>
          </a:prstGeom>
          <a:noFill/>
          <a:ln>
            <a:noFill/>
          </a:ln>
        </p:spPr>
        <p:txBody>
          <a:bodyPr spcFirstLastPara="1" wrap="square" lIns="91425" tIns="45700" rIns="91425" bIns="45700" anchor="t" anchorCtr="0">
            <a:normAutofit/>
          </a:bodyPr>
          <a:lstStyle/>
          <a:p>
            <a:pPr marR="0" lvl="0" algn="l" rtl="0">
              <a:lnSpc>
                <a:spcPct val="100000"/>
              </a:lnSpc>
              <a:spcBef>
                <a:spcPts val="1400"/>
              </a:spcBef>
              <a:spcAft>
                <a:spcPts val="0"/>
              </a:spcAft>
              <a:buClr>
                <a:srgbClr val="292929"/>
              </a:buClr>
              <a:buSzPts val="2200"/>
            </a:pPr>
            <a:r>
              <a:rPr lang="en-US" sz="2400" b="1" dirty="0">
                <a:solidFill>
                  <a:srgbClr val="292929"/>
                </a:solidFill>
                <a:latin typeface="+mj-lt"/>
                <a:cs typeface="Times New Roman" panose="02020603050405020304" pitchFamily="18" charset="0"/>
              </a:rPr>
              <a:t>Summary of all results</a:t>
            </a:r>
          </a:p>
          <a:p>
            <a:pPr marR="0" lvl="0" algn="l" rtl="0">
              <a:lnSpc>
                <a:spcPct val="110000"/>
              </a:lnSpc>
              <a:spcBef>
                <a:spcPts val="1400"/>
              </a:spcBef>
              <a:spcAft>
                <a:spcPts val="0"/>
              </a:spcAft>
              <a:buClr>
                <a:srgbClr val="292929"/>
              </a:buClr>
              <a:buSzPts val="2200"/>
            </a:pPr>
            <a:endParaRPr lang="en-US" sz="2200" dirty="0">
              <a:solidFill>
                <a:srgbClr val="374151"/>
              </a:solidFill>
              <a:latin typeface="Times New Roman" panose="02020603050405020304" pitchFamily="18" charset="0"/>
              <a:cs typeface="Times New Roman" panose="02020603050405020304" pitchFamily="18" charset="0"/>
            </a:endParaRPr>
          </a:p>
          <a:p>
            <a:pPr marL="342900" indent="-342900" algn="l">
              <a:lnSpc>
                <a:spcPct val="150000"/>
              </a:lnSpc>
              <a:buFont typeface="Wingdings" panose="05000000000000000000" pitchFamily="2" charset="2"/>
              <a:buChar char="§"/>
            </a:pPr>
            <a:r>
              <a:rPr lang="en-US" sz="2200" dirty="0">
                <a:solidFill>
                  <a:srgbClr val="374151"/>
                </a:solidFill>
                <a:latin typeface="+mj-lt"/>
                <a:cs typeface="Times New Roman" panose="02020603050405020304" pitchFamily="18" charset="0"/>
              </a:rPr>
              <a:t>Model Performance</a:t>
            </a:r>
          </a:p>
          <a:p>
            <a:pPr marL="342900" indent="-342900" algn="l">
              <a:lnSpc>
                <a:spcPct val="150000"/>
              </a:lnSpc>
              <a:buFont typeface="Wingdings" panose="05000000000000000000" pitchFamily="2" charset="2"/>
              <a:buChar char="§"/>
            </a:pPr>
            <a:r>
              <a:rPr lang="en-US" sz="2200" dirty="0">
                <a:solidFill>
                  <a:srgbClr val="374151"/>
                </a:solidFill>
                <a:latin typeface="+mj-lt"/>
                <a:cs typeface="Times New Roman" panose="02020603050405020304" pitchFamily="18" charset="0"/>
              </a:rPr>
              <a:t>Comparative Analysis</a:t>
            </a:r>
          </a:p>
          <a:p>
            <a:pPr marL="342900" indent="-342900" algn="l">
              <a:lnSpc>
                <a:spcPct val="150000"/>
              </a:lnSpc>
              <a:buFont typeface="Wingdings" panose="05000000000000000000" pitchFamily="2" charset="2"/>
              <a:buChar char="§"/>
            </a:pPr>
            <a:r>
              <a:rPr lang="en-US" sz="2200" dirty="0">
                <a:solidFill>
                  <a:srgbClr val="374151"/>
                </a:solidFill>
                <a:latin typeface="+mj-lt"/>
                <a:cs typeface="Times New Roman" panose="02020603050405020304" pitchFamily="18" charset="0"/>
              </a:rPr>
              <a:t>Predictive Power</a:t>
            </a:r>
          </a:p>
          <a:p>
            <a:pPr marL="342900" indent="-342900" algn="l">
              <a:lnSpc>
                <a:spcPct val="150000"/>
              </a:lnSpc>
              <a:buFont typeface="Wingdings" panose="05000000000000000000" pitchFamily="2" charset="2"/>
              <a:buChar char="§"/>
            </a:pPr>
            <a:r>
              <a:rPr lang="en-US" sz="2200" dirty="0">
                <a:solidFill>
                  <a:srgbClr val="374151"/>
                </a:solidFill>
                <a:latin typeface="+mj-lt"/>
                <a:cs typeface="Times New Roman" panose="02020603050405020304" pitchFamily="18" charset="0"/>
              </a:rPr>
              <a:t>Conclusion</a:t>
            </a:r>
          </a:p>
          <a:p>
            <a:pPr marL="342900" indent="-342900" algn="l">
              <a:lnSpc>
                <a:spcPct val="150000"/>
              </a:lnSpc>
              <a:buFont typeface="Wingdings" panose="05000000000000000000" pitchFamily="2" charset="2"/>
              <a:buChar char="§"/>
            </a:pPr>
            <a:r>
              <a:rPr lang="en-US" sz="2200" dirty="0">
                <a:solidFill>
                  <a:srgbClr val="374151"/>
                </a:solidFill>
                <a:latin typeface="+mj-lt"/>
                <a:cs typeface="Times New Roman" panose="02020603050405020304" pitchFamily="18" charset="0"/>
              </a:rPr>
              <a:t>Recommendations</a:t>
            </a:r>
          </a:p>
          <a:p>
            <a:pPr marL="228600" marR="0" lvl="0" indent="-228600" algn="l" rtl="0">
              <a:lnSpc>
                <a:spcPct val="100000"/>
              </a:lnSpc>
              <a:spcBef>
                <a:spcPts val="1400"/>
              </a:spcBef>
              <a:spcAft>
                <a:spcPts val="0"/>
              </a:spcAft>
              <a:buClr>
                <a:srgbClr val="292929"/>
              </a:buClr>
              <a:buSzPts val="2200"/>
              <a:buFont typeface="Arial"/>
              <a:buChar char="•"/>
            </a:pP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9"/>
        <p:cNvGrpSpPr/>
        <p:nvPr/>
      </p:nvGrpSpPr>
      <p:grpSpPr>
        <a:xfrm>
          <a:off x="0" y="0"/>
          <a:ext cx="0" cy="0"/>
          <a:chOff x="0" y="0"/>
          <a:chExt cx="0" cy="0"/>
        </a:xfrm>
      </p:grpSpPr>
      <p:sp>
        <p:nvSpPr>
          <p:cNvPr id="290" name="Google Shape;290;p34"/>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4"/>
        <p:cNvGrpSpPr/>
        <p:nvPr/>
      </p:nvGrpSpPr>
      <p:grpSpPr>
        <a:xfrm>
          <a:off x="0" y="0"/>
          <a:ext cx="0" cy="0"/>
          <a:chOff x="0" y="0"/>
          <a:chExt cx="0" cy="0"/>
        </a:xfrm>
      </p:grpSpPr>
      <p:sp>
        <p:nvSpPr>
          <p:cNvPr id="295" name="Google Shape;295;p3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sp>
        <p:nvSpPr>
          <p:cNvPr id="296" name="Google Shape;296;p35"/>
          <p:cNvSpPr txBox="1">
            <a:spLocks noGrp="1"/>
          </p:cNvSpPr>
          <p:nvPr>
            <p:ph type="body" idx="1"/>
          </p:nvPr>
        </p:nvSpPr>
        <p:spPr>
          <a:xfrm>
            <a:off x="770011" y="1423732"/>
            <a:ext cx="10515600" cy="1227018"/>
          </a:xfrm>
          <a:prstGeom prst="rect">
            <a:avLst/>
          </a:prstGeom>
          <a:noFill/>
          <a:ln>
            <a:noFill/>
          </a:ln>
        </p:spPr>
        <p:txBody>
          <a:bodyPr spcFirstLastPara="1" wrap="square" lIns="91425" tIns="45700" rIns="91425" bIns="45700" anchor="t" anchorCtr="0">
            <a:normAutofit/>
          </a:bodyPr>
          <a:lstStyle/>
          <a:p>
            <a:pPr marL="463550" marR="0" lvl="0" indent="-285750" algn="l" rtl="0">
              <a:lnSpc>
                <a:spcPct val="90000"/>
              </a:lnSpc>
              <a:spcBef>
                <a:spcPts val="1000"/>
              </a:spcBef>
              <a:spcAft>
                <a:spcPts val="0"/>
              </a:spcAft>
              <a:buClr>
                <a:schemeClr val="dk1"/>
              </a:buClr>
              <a:buSzPts val="2800"/>
              <a:buFont typeface="Wingdings" panose="05000000000000000000" pitchFamily="2" charset="2"/>
              <a:buChar char="§"/>
            </a:pPr>
            <a:r>
              <a:rPr lang="en-US" sz="1800" b="0" i="0" dirty="0">
                <a:solidFill>
                  <a:srgbClr val="000000"/>
                </a:solidFill>
                <a:effectLst/>
                <a:latin typeface="+mj-lt"/>
              </a:rPr>
              <a:t>Previous coordinates are just plain numbers and not give any intuitive insights about where are those launch sites</a:t>
            </a:r>
          </a:p>
          <a:p>
            <a:pPr marL="463550" marR="0" lvl="0" indent="-285750" algn="l" rtl="0">
              <a:lnSpc>
                <a:spcPct val="90000"/>
              </a:lnSpc>
              <a:spcBef>
                <a:spcPts val="1000"/>
              </a:spcBef>
              <a:spcAft>
                <a:spcPts val="0"/>
              </a:spcAft>
              <a:buClr>
                <a:schemeClr val="dk1"/>
              </a:buClr>
              <a:buSzPts val="2800"/>
              <a:buFont typeface="Wingdings" panose="05000000000000000000" pitchFamily="2" charset="2"/>
              <a:buChar char="§"/>
            </a:pPr>
            <a:r>
              <a:rPr lang="en-US" sz="1800" b="0" i="0" dirty="0">
                <a:solidFill>
                  <a:srgbClr val="000000"/>
                </a:solidFill>
                <a:effectLst/>
                <a:latin typeface="+mj-lt"/>
              </a:rPr>
              <a:t>Almost all the launch site are near to the coastline.</a:t>
            </a:r>
            <a:endParaRPr sz="1800" dirty="0">
              <a:solidFill>
                <a:schemeClr val="dk1"/>
              </a:solidFill>
              <a:latin typeface="+mj-lt"/>
              <a:ea typeface="Calibri"/>
              <a:cs typeface="Calibri"/>
              <a:sym typeface="Calibri"/>
            </a:endParaRPr>
          </a:p>
        </p:txBody>
      </p:sp>
      <p:sp>
        <p:nvSpPr>
          <p:cNvPr id="297" name="Google Shape;297;p3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rPr>
              <a:t>Mark all launch sites on a map </a:t>
            </a:r>
            <a:endParaRPr dirty="0"/>
          </a:p>
        </p:txBody>
      </p:sp>
      <p:pic>
        <p:nvPicPr>
          <p:cNvPr id="3" name="Picture 2">
            <a:extLst>
              <a:ext uri="{FF2B5EF4-FFF2-40B4-BE49-F238E27FC236}">
                <a16:creationId xmlns:a16="http://schemas.microsoft.com/office/drawing/2014/main" id="{7D31D51C-D521-677B-9592-74AC75C12A8F}"/>
              </a:ext>
            </a:extLst>
          </p:cNvPr>
          <p:cNvPicPr>
            <a:picLocks noChangeAspect="1"/>
          </p:cNvPicPr>
          <p:nvPr/>
        </p:nvPicPr>
        <p:blipFill>
          <a:blip r:embed="rId4"/>
          <a:stretch>
            <a:fillRect/>
          </a:stretch>
        </p:blipFill>
        <p:spPr>
          <a:xfrm>
            <a:off x="1107233" y="2849182"/>
            <a:ext cx="7772399" cy="3616960"/>
          </a:xfrm>
          <a:prstGeom prst="rect">
            <a:avLst/>
          </a:prstGeom>
        </p:spPr>
      </p:pic>
      <p:pic>
        <p:nvPicPr>
          <p:cNvPr id="7" name="Picture 6">
            <a:extLst>
              <a:ext uri="{FF2B5EF4-FFF2-40B4-BE49-F238E27FC236}">
                <a16:creationId xmlns:a16="http://schemas.microsoft.com/office/drawing/2014/main" id="{FB548DA6-53BF-8D75-D410-EC1F192C1691}"/>
              </a:ext>
            </a:extLst>
          </p:cNvPr>
          <p:cNvPicPr>
            <a:picLocks noChangeAspect="1"/>
          </p:cNvPicPr>
          <p:nvPr/>
        </p:nvPicPr>
        <p:blipFill>
          <a:blip r:embed="rId5"/>
          <a:stretch>
            <a:fillRect/>
          </a:stretch>
        </p:blipFill>
        <p:spPr>
          <a:xfrm>
            <a:off x="9186280" y="3265319"/>
            <a:ext cx="2491613" cy="2214978"/>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1"/>
        <p:cNvGrpSpPr/>
        <p:nvPr/>
      </p:nvGrpSpPr>
      <p:grpSpPr>
        <a:xfrm>
          <a:off x="0" y="0"/>
          <a:ext cx="0" cy="0"/>
          <a:chOff x="0" y="0"/>
          <a:chExt cx="0" cy="0"/>
        </a:xfrm>
      </p:grpSpPr>
      <p:sp>
        <p:nvSpPr>
          <p:cNvPr id="302" name="Google Shape;302;p3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sp>
        <p:nvSpPr>
          <p:cNvPr id="304" name="Google Shape;304;p3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7500" lnSpcReduction="20000"/>
          </a:bodyPr>
          <a:lstStyle/>
          <a:p>
            <a:pPr>
              <a:lnSpc>
                <a:spcPct val="90000"/>
              </a:lnSpc>
              <a:buClr>
                <a:srgbClr val="0B49CB"/>
              </a:buClr>
              <a:buSzPct val="100000"/>
            </a:pPr>
            <a:r>
              <a:rPr lang="en-US" sz="4000" dirty="0">
                <a:solidFill>
                  <a:srgbClr val="0B49CB"/>
                </a:solidFill>
              </a:rPr>
              <a:t>Mark the success/failed launches for each site on the map</a:t>
            </a:r>
          </a:p>
        </p:txBody>
      </p:sp>
      <p:pic>
        <p:nvPicPr>
          <p:cNvPr id="3" name="Picture 2">
            <a:extLst>
              <a:ext uri="{FF2B5EF4-FFF2-40B4-BE49-F238E27FC236}">
                <a16:creationId xmlns:a16="http://schemas.microsoft.com/office/drawing/2014/main" id="{A01F8B55-7DD7-A9AB-FFC9-B892BDD7E3D8}"/>
              </a:ext>
            </a:extLst>
          </p:cNvPr>
          <p:cNvPicPr>
            <a:picLocks noChangeAspect="1"/>
          </p:cNvPicPr>
          <p:nvPr/>
        </p:nvPicPr>
        <p:blipFill>
          <a:blip r:embed="rId4"/>
          <a:stretch>
            <a:fillRect/>
          </a:stretch>
        </p:blipFill>
        <p:spPr>
          <a:xfrm>
            <a:off x="903028" y="2002816"/>
            <a:ext cx="7886409" cy="4022757"/>
          </a:xfrm>
          <a:prstGeom prst="rect">
            <a:avLst/>
          </a:prstGeom>
        </p:spPr>
      </p:pic>
      <p:pic>
        <p:nvPicPr>
          <p:cNvPr id="5" name="Picture 4">
            <a:extLst>
              <a:ext uri="{FF2B5EF4-FFF2-40B4-BE49-F238E27FC236}">
                <a16:creationId xmlns:a16="http://schemas.microsoft.com/office/drawing/2014/main" id="{8350A6F6-0D61-EA81-79B5-6AFB3AAC537F}"/>
              </a:ext>
            </a:extLst>
          </p:cNvPr>
          <p:cNvPicPr>
            <a:picLocks noChangeAspect="1"/>
          </p:cNvPicPr>
          <p:nvPr/>
        </p:nvPicPr>
        <p:blipFill>
          <a:blip r:embed="rId5"/>
          <a:stretch>
            <a:fillRect/>
          </a:stretch>
        </p:blipFill>
        <p:spPr>
          <a:xfrm>
            <a:off x="9103511" y="1341617"/>
            <a:ext cx="1965719" cy="2361661"/>
          </a:xfrm>
          <a:prstGeom prst="rect">
            <a:avLst/>
          </a:prstGeom>
        </p:spPr>
      </p:pic>
      <p:pic>
        <p:nvPicPr>
          <p:cNvPr id="7" name="Picture 6">
            <a:extLst>
              <a:ext uri="{FF2B5EF4-FFF2-40B4-BE49-F238E27FC236}">
                <a16:creationId xmlns:a16="http://schemas.microsoft.com/office/drawing/2014/main" id="{D749936E-745D-B564-A0AA-19A76C034075}"/>
              </a:ext>
            </a:extLst>
          </p:cNvPr>
          <p:cNvPicPr>
            <a:picLocks noChangeAspect="1"/>
          </p:cNvPicPr>
          <p:nvPr/>
        </p:nvPicPr>
        <p:blipFill>
          <a:blip r:embed="rId6"/>
          <a:stretch>
            <a:fillRect/>
          </a:stretch>
        </p:blipFill>
        <p:spPr>
          <a:xfrm>
            <a:off x="9103512" y="3835898"/>
            <a:ext cx="1965720" cy="2675289"/>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8"/>
        <p:cNvGrpSpPr/>
        <p:nvPr/>
      </p:nvGrpSpPr>
      <p:grpSpPr>
        <a:xfrm>
          <a:off x="0" y="0"/>
          <a:ext cx="0" cy="0"/>
          <a:chOff x="0" y="0"/>
          <a:chExt cx="0" cy="0"/>
        </a:xfrm>
      </p:grpSpPr>
      <p:sp>
        <p:nvSpPr>
          <p:cNvPr id="309" name="Google Shape;309;p3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sp>
        <p:nvSpPr>
          <p:cNvPr id="311" name="Google Shape;311;p3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0000" lnSpcReduction="20000"/>
          </a:bodyPr>
          <a:lstStyle/>
          <a:p>
            <a:pPr>
              <a:lnSpc>
                <a:spcPct val="90000"/>
              </a:lnSpc>
              <a:buClr>
                <a:srgbClr val="0B49CB"/>
              </a:buClr>
              <a:buSzPct val="100000"/>
            </a:pPr>
            <a:r>
              <a:rPr lang="en-US" sz="4000" dirty="0">
                <a:solidFill>
                  <a:srgbClr val="0B49CB"/>
                </a:solidFill>
              </a:rPr>
              <a:t>Calculate the distances between a launch site to its proximities</a:t>
            </a:r>
          </a:p>
        </p:txBody>
      </p:sp>
      <p:pic>
        <p:nvPicPr>
          <p:cNvPr id="3" name="Picture 2">
            <a:extLst>
              <a:ext uri="{FF2B5EF4-FFF2-40B4-BE49-F238E27FC236}">
                <a16:creationId xmlns:a16="http://schemas.microsoft.com/office/drawing/2014/main" id="{4FAD0D0A-841A-B0EB-BB3E-8E2AB324A662}"/>
              </a:ext>
            </a:extLst>
          </p:cNvPr>
          <p:cNvPicPr>
            <a:picLocks noChangeAspect="1"/>
          </p:cNvPicPr>
          <p:nvPr/>
        </p:nvPicPr>
        <p:blipFill>
          <a:blip r:embed="rId4"/>
          <a:stretch>
            <a:fillRect/>
          </a:stretch>
        </p:blipFill>
        <p:spPr>
          <a:xfrm>
            <a:off x="581770" y="2579783"/>
            <a:ext cx="6470376" cy="3192405"/>
          </a:xfrm>
          <a:prstGeom prst="rect">
            <a:avLst/>
          </a:prstGeom>
        </p:spPr>
      </p:pic>
      <p:sp>
        <p:nvSpPr>
          <p:cNvPr id="5" name="TextBox 4">
            <a:extLst>
              <a:ext uri="{FF2B5EF4-FFF2-40B4-BE49-F238E27FC236}">
                <a16:creationId xmlns:a16="http://schemas.microsoft.com/office/drawing/2014/main" id="{1569A00F-DE67-EEC7-F183-462C1E3E00A6}"/>
              </a:ext>
            </a:extLst>
          </p:cNvPr>
          <p:cNvSpPr txBox="1"/>
          <p:nvPr/>
        </p:nvSpPr>
        <p:spPr>
          <a:xfrm>
            <a:off x="497794" y="1534292"/>
            <a:ext cx="6369196" cy="338554"/>
          </a:xfrm>
          <a:prstGeom prst="rect">
            <a:avLst/>
          </a:prstGeom>
          <a:noFill/>
        </p:spPr>
        <p:txBody>
          <a:bodyPr wrap="square" anchor="ctr">
            <a:spAutoFit/>
          </a:bodyPr>
          <a:lstStyle/>
          <a:p>
            <a:r>
              <a:rPr lang="en-US" sz="1600" dirty="0">
                <a:latin typeface="+mj-lt"/>
              </a:rPr>
              <a:t>  Distance between a launch site to the selected coastline point: </a:t>
            </a:r>
          </a:p>
        </p:txBody>
      </p:sp>
      <p:pic>
        <p:nvPicPr>
          <p:cNvPr id="7" name="Picture 6">
            <a:extLst>
              <a:ext uri="{FF2B5EF4-FFF2-40B4-BE49-F238E27FC236}">
                <a16:creationId xmlns:a16="http://schemas.microsoft.com/office/drawing/2014/main" id="{E2FAC292-33DE-3533-08C8-A59B879AFF01}"/>
              </a:ext>
            </a:extLst>
          </p:cNvPr>
          <p:cNvPicPr>
            <a:picLocks noChangeAspect="1"/>
          </p:cNvPicPr>
          <p:nvPr/>
        </p:nvPicPr>
        <p:blipFill>
          <a:blip r:embed="rId5"/>
          <a:stretch>
            <a:fillRect/>
          </a:stretch>
        </p:blipFill>
        <p:spPr>
          <a:xfrm>
            <a:off x="7917842" y="2116255"/>
            <a:ext cx="2411145" cy="4110137"/>
          </a:xfrm>
          <a:prstGeom prst="rect">
            <a:avLst/>
          </a:prstGeom>
        </p:spPr>
      </p:pic>
      <p:sp>
        <p:nvSpPr>
          <p:cNvPr id="9" name="TextBox 8">
            <a:extLst>
              <a:ext uri="{FF2B5EF4-FFF2-40B4-BE49-F238E27FC236}">
                <a16:creationId xmlns:a16="http://schemas.microsoft.com/office/drawing/2014/main" id="{669B49AE-4FA6-4661-CFD1-4172CD88334C}"/>
              </a:ext>
            </a:extLst>
          </p:cNvPr>
          <p:cNvSpPr txBox="1"/>
          <p:nvPr/>
        </p:nvSpPr>
        <p:spPr>
          <a:xfrm>
            <a:off x="6565640" y="1543623"/>
            <a:ext cx="5607698" cy="338554"/>
          </a:xfrm>
          <a:prstGeom prst="rect">
            <a:avLst/>
          </a:prstGeom>
          <a:noFill/>
        </p:spPr>
        <p:txBody>
          <a:bodyPr wrap="square" anchor="ctr">
            <a:spAutoFit/>
          </a:bodyPr>
          <a:lstStyle/>
          <a:p>
            <a:r>
              <a:rPr lang="en-US" sz="1600" b="0" i="0" dirty="0">
                <a:solidFill>
                  <a:schemeClr val="tx1"/>
                </a:solidFill>
                <a:effectLst/>
                <a:latin typeface="+mj-lt"/>
              </a:rPr>
              <a:t> </a:t>
            </a:r>
            <a:r>
              <a:rPr lang="en-US" sz="1600" dirty="0">
                <a:solidFill>
                  <a:schemeClr val="tx1"/>
                </a:solidFill>
                <a:latin typeface="+mj-lt"/>
              </a:rPr>
              <a:t> Distance </a:t>
            </a:r>
            <a:r>
              <a:rPr lang="en-US" sz="1600" b="0" i="0" dirty="0">
                <a:solidFill>
                  <a:schemeClr val="tx1"/>
                </a:solidFill>
                <a:effectLst/>
                <a:latin typeface="+mj-lt"/>
              </a:rPr>
              <a:t>between a launch site to the Melbourne city:</a:t>
            </a:r>
            <a:endParaRPr lang="en-US" sz="1600" dirty="0">
              <a:solidFill>
                <a:schemeClr val="tx1"/>
              </a:solidFill>
              <a:latin typeface="+mj-l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6" name="Google Shape;316;p38"/>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0"/>
        <p:cNvGrpSpPr/>
        <p:nvPr/>
      </p:nvGrpSpPr>
      <p:grpSpPr>
        <a:xfrm>
          <a:off x="0" y="0"/>
          <a:ext cx="0" cy="0"/>
          <a:chOff x="0" y="0"/>
          <a:chExt cx="0" cy="0"/>
        </a:xfrm>
      </p:grpSpPr>
      <p:sp>
        <p:nvSpPr>
          <p:cNvPr id="321" name="Google Shape;321;p3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sp>
        <p:nvSpPr>
          <p:cNvPr id="322" name="Google Shape;322;p39"/>
          <p:cNvSpPr txBox="1">
            <a:spLocks noGrp="1"/>
          </p:cNvSpPr>
          <p:nvPr>
            <p:ph type="body" idx="1"/>
          </p:nvPr>
        </p:nvSpPr>
        <p:spPr>
          <a:xfrm>
            <a:off x="611624" y="1928264"/>
            <a:ext cx="5416187" cy="2169042"/>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292929"/>
              </a:buClr>
              <a:buSzPts val="2200"/>
            </a:pPr>
            <a:r>
              <a:rPr lang="en-US" sz="2000" b="0" i="0" dirty="0">
                <a:solidFill>
                  <a:srgbClr val="374151"/>
                </a:solidFill>
                <a:effectLst/>
                <a:latin typeface="+mj-lt"/>
              </a:rPr>
              <a:t>In the pie chart, both the proportion and count of successful launches are illustrated.</a:t>
            </a:r>
            <a:endParaRPr sz="2000" dirty="0">
              <a:latin typeface="+mj-lt"/>
            </a:endParaRPr>
          </a:p>
        </p:txBody>
      </p:sp>
      <p:sp>
        <p:nvSpPr>
          <p:cNvPr id="323" name="Google Shape;323;p3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rPr>
              <a:t>Launch success count for all site</a:t>
            </a:r>
            <a:endParaRPr dirty="0"/>
          </a:p>
        </p:txBody>
      </p:sp>
      <p:pic>
        <p:nvPicPr>
          <p:cNvPr id="3" name="Picture 2">
            <a:extLst>
              <a:ext uri="{FF2B5EF4-FFF2-40B4-BE49-F238E27FC236}">
                <a16:creationId xmlns:a16="http://schemas.microsoft.com/office/drawing/2014/main" id="{38C6CD0F-5783-FC17-7258-38DB29287F76}"/>
              </a:ext>
            </a:extLst>
          </p:cNvPr>
          <p:cNvPicPr>
            <a:picLocks noChangeAspect="1"/>
          </p:cNvPicPr>
          <p:nvPr/>
        </p:nvPicPr>
        <p:blipFill>
          <a:blip r:embed="rId4"/>
          <a:stretch>
            <a:fillRect/>
          </a:stretch>
        </p:blipFill>
        <p:spPr>
          <a:xfrm>
            <a:off x="6326156" y="2282707"/>
            <a:ext cx="3968620" cy="362919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7"/>
        <p:cNvGrpSpPr/>
        <p:nvPr/>
      </p:nvGrpSpPr>
      <p:grpSpPr>
        <a:xfrm>
          <a:off x="0" y="0"/>
          <a:ext cx="0" cy="0"/>
          <a:chOff x="0" y="0"/>
          <a:chExt cx="0" cy="0"/>
        </a:xfrm>
      </p:grpSpPr>
      <p:sp>
        <p:nvSpPr>
          <p:cNvPr id="328" name="Google Shape;328;p4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sp>
        <p:nvSpPr>
          <p:cNvPr id="329" name="Google Shape;329;p40"/>
          <p:cNvSpPr txBox="1">
            <a:spLocks noGrp="1"/>
          </p:cNvSpPr>
          <p:nvPr>
            <p:ph type="body" idx="1"/>
          </p:nvPr>
        </p:nvSpPr>
        <p:spPr>
          <a:xfrm>
            <a:off x="640722" y="2318742"/>
            <a:ext cx="4192536" cy="2475787"/>
          </a:xfrm>
          <a:prstGeom prst="rect">
            <a:avLst/>
          </a:prstGeom>
          <a:noFill/>
          <a:ln>
            <a:noFill/>
          </a:ln>
        </p:spPr>
        <p:txBody>
          <a:bodyPr spcFirstLastPara="1" wrap="square" lIns="91425" tIns="45700" rIns="91425" bIns="45700" anchor="ctr" anchorCtr="0">
            <a:normAutofit/>
          </a:bodyPr>
          <a:lstStyle/>
          <a:p>
            <a:pPr>
              <a:spcBef>
                <a:spcPts val="1400"/>
              </a:spcBef>
              <a:buClr>
                <a:srgbClr val="292929"/>
              </a:buClr>
              <a:buSzPts val="2200"/>
            </a:pPr>
            <a:r>
              <a:rPr lang="en-US" sz="2400" b="0" i="0" dirty="0">
                <a:solidFill>
                  <a:srgbClr val="374151"/>
                </a:solidFill>
                <a:effectLst/>
                <a:latin typeface="+mj-lt"/>
              </a:rPr>
              <a:t>In the pie chart, the success ratio of each </a:t>
            </a:r>
            <a:r>
              <a:rPr lang="en-US" sz="2400" dirty="0">
                <a:solidFill>
                  <a:srgbClr val="292929"/>
                </a:solidFill>
                <a:latin typeface="+mj-lt"/>
                <a:ea typeface="Arial"/>
                <a:cs typeface="Arial"/>
                <a:sym typeface="Arial"/>
              </a:rPr>
              <a:t>launch site is </a:t>
            </a:r>
            <a:r>
              <a:rPr lang="en-US" sz="2400" b="0" i="0" dirty="0">
                <a:solidFill>
                  <a:srgbClr val="374151"/>
                </a:solidFill>
                <a:effectLst/>
                <a:latin typeface="+mj-lt"/>
              </a:rPr>
              <a:t>illustrated.</a:t>
            </a:r>
            <a:endParaRPr lang="en-US" sz="2400" dirty="0">
              <a:latin typeface="+mj-lt"/>
            </a:endParaRPr>
          </a:p>
        </p:txBody>
      </p:sp>
      <p:sp>
        <p:nvSpPr>
          <p:cNvPr id="330" name="Google Shape;330;p40"/>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rPr>
              <a:t>The launch site with highest launch success ratio</a:t>
            </a:r>
            <a:endParaRPr dirty="0"/>
          </a:p>
        </p:txBody>
      </p:sp>
      <p:pic>
        <p:nvPicPr>
          <p:cNvPr id="3" name="Picture 2">
            <a:extLst>
              <a:ext uri="{FF2B5EF4-FFF2-40B4-BE49-F238E27FC236}">
                <a16:creationId xmlns:a16="http://schemas.microsoft.com/office/drawing/2014/main" id="{E80FE16B-3F15-E860-F2E3-7A7F90A011CA}"/>
              </a:ext>
            </a:extLst>
          </p:cNvPr>
          <p:cNvPicPr>
            <a:picLocks noChangeAspect="1"/>
          </p:cNvPicPr>
          <p:nvPr/>
        </p:nvPicPr>
        <p:blipFill>
          <a:blip r:embed="rId4"/>
          <a:stretch>
            <a:fillRect/>
          </a:stretch>
        </p:blipFill>
        <p:spPr>
          <a:xfrm>
            <a:off x="5212702" y="2466306"/>
            <a:ext cx="4472474" cy="3604813"/>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4"/>
        <p:cNvGrpSpPr/>
        <p:nvPr/>
      </p:nvGrpSpPr>
      <p:grpSpPr>
        <a:xfrm>
          <a:off x="0" y="0"/>
          <a:ext cx="0" cy="0"/>
          <a:chOff x="0" y="0"/>
          <a:chExt cx="0" cy="0"/>
        </a:xfrm>
      </p:grpSpPr>
      <p:sp>
        <p:nvSpPr>
          <p:cNvPr id="335" name="Google Shape;335;p4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sp>
        <p:nvSpPr>
          <p:cNvPr id="336" name="Google Shape;336;p41"/>
          <p:cNvSpPr txBox="1">
            <a:spLocks noGrp="1"/>
          </p:cNvSpPr>
          <p:nvPr>
            <p:ph type="body" idx="1"/>
          </p:nvPr>
        </p:nvSpPr>
        <p:spPr>
          <a:xfrm>
            <a:off x="770011" y="1396418"/>
            <a:ext cx="10414662" cy="1057534"/>
          </a:xfrm>
          <a:prstGeom prst="rect">
            <a:avLst/>
          </a:prstGeom>
          <a:noFill/>
          <a:ln>
            <a:noFill/>
          </a:ln>
        </p:spPr>
        <p:txBody>
          <a:bodyPr spcFirstLastPara="1" wrap="square" lIns="91425" tIns="45700" rIns="91425" bIns="45700" anchor="t" anchorCtr="0">
            <a:normAutofit fontScale="62500" lnSpcReduction="20000"/>
          </a:bodyPr>
          <a:lstStyle/>
          <a:p>
            <a:pPr marR="0" lvl="0" algn="just" rtl="0">
              <a:lnSpc>
                <a:spcPct val="100000"/>
              </a:lnSpc>
              <a:spcBef>
                <a:spcPts val="1400"/>
              </a:spcBef>
              <a:spcAft>
                <a:spcPts val="0"/>
              </a:spcAft>
              <a:buClr>
                <a:srgbClr val="292929"/>
              </a:buClr>
              <a:buSzPts val="2200"/>
            </a:pPr>
            <a:r>
              <a:rPr lang="en-US" sz="3200" b="0" i="0" dirty="0">
                <a:solidFill>
                  <a:srgbClr val="374151"/>
                </a:solidFill>
                <a:effectLst/>
                <a:latin typeface="+mj-lt"/>
              </a:rPr>
              <a:t>In light of the scatter plot results, it is evident that CCAFS SLC 40 has the highest occurrence of both successful and failed launches, making it a launch site with the most mixed success rates.</a:t>
            </a:r>
            <a:endParaRPr sz="2200" dirty="0">
              <a:solidFill>
                <a:srgbClr val="292929"/>
              </a:solidFill>
              <a:latin typeface="+mj-lt"/>
              <a:ea typeface="Arial"/>
              <a:cs typeface="Arial"/>
              <a:sym typeface="Arial"/>
            </a:endParaRPr>
          </a:p>
        </p:txBody>
      </p:sp>
      <p:sp>
        <p:nvSpPr>
          <p:cNvPr id="337" name="Google Shape;337;p4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850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rPr>
              <a:t>Payload vs. Launch Outcome scatter plot for all sites</a:t>
            </a:r>
            <a:endParaRPr dirty="0"/>
          </a:p>
        </p:txBody>
      </p:sp>
      <p:pic>
        <p:nvPicPr>
          <p:cNvPr id="3" name="Picture 2">
            <a:extLst>
              <a:ext uri="{FF2B5EF4-FFF2-40B4-BE49-F238E27FC236}">
                <a16:creationId xmlns:a16="http://schemas.microsoft.com/office/drawing/2014/main" id="{B159A050-F197-B12C-18CB-0A974CED18EE}"/>
              </a:ext>
            </a:extLst>
          </p:cNvPr>
          <p:cNvPicPr>
            <a:picLocks noChangeAspect="1"/>
          </p:cNvPicPr>
          <p:nvPr/>
        </p:nvPicPr>
        <p:blipFill>
          <a:blip r:embed="rId4"/>
          <a:stretch>
            <a:fillRect/>
          </a:stretch>
        </p:blipFill>
        <p:spPr>
          <a:xfrm>
            <a:off x="1950099" y="2541439"/>
            <a:ext cx="7436497" cy="4087961"/>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1"/>
        <p:cNvGrpSpPr/>
        <p:nvPr/>
      </p:nvGrpSpPr>
      <p:grpSpPr>
        <a:xfrm>
          <a:off x="0" y="0"/>
          <a:ext cx="0" cy="0"/>
          <a:chOff x="0" y="0"/>
          <a:chExt cx="0" cy="0"/>
        </a:xfrm>
      </p:grpSpPr>
      <p:sp>
        <p:nvSpPr>
          <p:cNvPr id="342" name="Google Shape;342;p42"/>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6"/>
        <p:cNvGrpSpPr/>
        <p:nvPr/>
      </p:nvGrpSpPr>
      <p:grpSpPr>
        <a:xfrm>
          <a:off x="0" y="0"/>
          <a:ext cx="0" cy="0"/>
          <a:chOff x="0" y="0"/>
          <a:chExt cx="0" cy="0"/>
        </a:xfrm>
      </p:grpSpPr>
      <p:sp>
        <p:nvSpPr>
          <p:cNvPr id="347" name="Google Shape;347;p4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39</a:t>
            </a:fld>
            <a:endParaRPr/>
          </a:p>
        </p:txBody>
      </p:sp>
      <p:sp>
        <p:nvSpPr>
          <p:cNvPr id="348" name="Google Shape;348;p43"/>
          <p:cNvSpPr txBox="1">
            <a:spLocks noGrp="1"/>
          </p:cNvSpPr>
          <p:nvPr>
            <p:ph type="body" idx="1"/>
          </p:nvPr>
        </p:nvSpPr>
        <p:spPr>
          <a:xfrm>
            <a:off x="770011" y="2082114"/>
            <a:ext cx="4137892" cy="3811588"/>
          </a:xfrm>
          <a:prstGeom prst="rect">
            <a:avLst/>
          </a:prstGeom>
          <a:noFill/>
          <a:ln>
            <a:noFill/>
          </a:ln>
        </p:spPr>
        <p:txBody>
          <a:bodyPr spcFirstLastPara="1" wrap="square" lIns="91425" tIns="45700" rIns="91425" bIns="45700" anchor="ctr" anchorCtr="0">
            <a:normAutofit/>
          </a:bodyPr>
          <a:lstStyle/>
          <a:p>
            <a:pPr marR="0" lvl="0" rtl="0">
              <a:lnSpc>
                <a:spcPct val="100000"/>
              </a:lnSpc>
              <a:spcBef>
                <a:spcPts val="1400"/>
              </a:spcBef>
              <a:spcAft>
                <a:spcPts val="0"/>
              </a:spcAft>
              <a:buClr>
                <a:srgbClr val="292929"/>
              </a:buClr>
              <a:buSzPts val="2200"/>
            </a:pPr>
            <a:r>
              <a:rPr lang="en-US" sz="2000" b="0" i="0" dirty="0">
                <a:solidFill>
                  <a:srgbClr val="374151"/>
                </a:solidFill>
                <a:effectLst/>
                <a:latin typeface="+mj-lt"/>
              </a:rPr>
              <a:t>The best-performing model, Decision Tree, achieved an accuracy of 94.44% on the </a:t>
            </a:r>
            <a:r>
              <a:rPr lang="en-US" sz="2000" dirty="0">
                <a:solidFill>
                  <a:srgbClr val="374151"/>
                </a:solidFill>
                <a:latin typeface="+mj-lt"/>
              </a:rPr>
              <a:t>confusion matrix. </a:t>
            </a:r>
          </a:p>
          <a:p>
            <a:pPr marR="0" lvl="0" rtl="0">
              <a:lnSpc>
                <a:spcPct val="100000"/>
              </a:lnSpc>
              <a:spcBef>
                <a:spcPts val="1400"/>
              </a:spcBef>
              <a:spcAft>
                <a:spcPts val="0"/>
              </a:spcAft>
              <a:buClr>
                <a:srgbClr val="292929"/>
              </a:buClr>
              <a:buSzPts val="2200"/>
            </a:pPr>
            <a:r>
              <a:rPr lang="en-US" sz="2000" dirty="0">
                <a:solidFill>
                  <a:srgbClr val="374151"/>
                </a:solidFill>
                <a:latin typeface="+mj-lt"/>
              </a:rPr>
              <a:t>Subsequently, SVM, </a:t>
            </a:r>
            <a:r>
              <a:rPr lang="en-US" sz="2000" dirty="0" err="1">
                <a:solidFill>
                  <a:srgbClr val="374151"/>
                </a:solidFill>
                <a:latin typeface="+mj-lt"/>
              </a:rPr>
              <a:t>Logestic</a:t>
            </a:r>
            <a:r>
              <a:rPr lang="en-US" sz="2000" dirty="0">
                <a:solidFill>
                  <a:srgbClr val="374151"/>
                </a:solidFill>
                <a:latin typeface="+mj-lt"/>
              </a:rPr>
              <a:t> Regression and k-Nearest Neighbors (KNN) exhibited similar performance rankings</a:t>
            </a:r>
            <a:r>
              <a:rPr lang="en-US" sz="2800" b="0" i="0" dirty="0">
                <a:solidFill>
                  <a:srgbClr val="374151"/>
                </a:solidFill>
                <a:effectLst/>
                <a:latin typeface="Söhne"/>
              </a:rPr>
              <a:t>.</a:t>
            </a:r>
            <a:endParaRPr sz="2000" dirty="0">
              <a:latin typeface="+mj-lt"/>
            </a:endParaRPr>
          </a:p>
        </p:txBody>
      </p:sp>
      <p:sp>
        <p:nvSpPr>
          <p:cNvPr id="349" name="Google Shape;349;p4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pic>
        <p:nvPicPr>
          <p:cNvPr id="7" name="Picture 6">
            <a:extLst>
              <a:ext uri="{FF2B5EF4-FFF2-40B4-BE49-F238E27FC236}">
                <a16:creationId xmlns:a16="http://schemas.microsoft.com/office/drawing/2014/main" id="{71F64E34-8380-134D-779A-BE3CE3D2FDAD}"/>
              </a:ext>
            </a:extLst>
          </p:cNvPr>
          <p:cNvPicPr>
            <a:picLocks noChangeAspect="1"/>
          </p:cNvPicPr>
          <p:nvPr/>
        </p:nvPicPr>
        <p:blipFill>
          <a:blip r:embed="rId4"/>
          <a:stretch>
            <a:fillRect/>
          </a:stretch>
        </p:blipFill>
        <p:spPr>
          <a:xfrm>
            <a:off x="5372003" y="1738411"/>
            <a:ext cx="5292887" cy="415529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
        <p:cNvGrpSpPr/>
        <p:nvPr/>
      </p:nvGrpSpPr>
      <p:grpSpPr>
        <a:xfrm>
          <a:off x="0" y="0"/>
          <a:ext cx="0" cy="0"/>
          <a:chOff x="0" y="0"/>
          <a:chExt cx="0" cy="0"/>
        </a:xfrm>
      </p:grpSpPr>
      <p:sp>
        <p:nvSpPr>
          <p:cNvPr id="107" name="Google Shape;107;p4"/>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4</a:t>
            </a:fld>
            <a:endParaRPr/>
          </a:p>
        </p:txBody>
      </p:sp>
      <p:sp>
        <p:nvSpPr>
          <p:cNvPr id="108" name="Google Shape;108;p4"/>
          <p:cNvSpPr txBox="1"/>
          <p:nvPr/>
        </p:nvSpPr>
        <p:spPr>
          <a:xfrm>
            <a:off x="828068" y="538650"/>
            <a:ext cx="10530114"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Introduction</a:t>
            </a:r>
            <a:endParaRPr sz="4000" dirty="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921372" y="1659268"/>
            <a:ext cx="10070089" cy="4767943"/>
          </a:xfrm>
          <a:prstGeom prst="rect">
            <a:avLst/>
          </a:prstGeom>
          <a:noFill/>
          <a:ln>
            <a:noFill/>
          </a:ln>
        </p:spPr>
        <p:txBody>
          <a:bodyPr spcFirstLastPara="1" wrap="square" lIns="91425" tIns="45700" rIns="91425" bIns="45700" anchor="t" anchorCtr="0">
            <a:normAutofit lnSpcReduction="10000"/>
          </a:bodyPr>
          <a:lstStyle/>
          <a:p>
            <a:pPr algn="ctr">
              <a:lnSpc>
                <a:spcPct val="90000"/>
              </a:lnSpc>
              <a:buClr>
                <a:srgbClr val="292929"/>
              </a:buClr>
              <a:buSzPts val="2200"/>
            </a:pPr>
            <a:r>
              <a:rPr lang="en-US" sz="2400" b="1" i="0" dirty="0">
                <a:solidFill>
                  <a:srgbClr val="000000"/>
                </a:solidFill>
                <a:effectLst/>
                <a:latin typeface="+mj-lt"/>
              </a:rPr>
              <a:t>Project Overview: </a:t>
            </a:r>
            <a:r>
              <a:rPr lang="en-US" sz="2400" b="1" dirty="0">
                <a:latin typeface="+mj-lt"/>
              </a:rPr>
              <a:t>Space X Falcon 9 First Stage Landing Prediction</a:t>
            </a:r>
          </a:p>
          <a:p>
            <a:pPr marR="0" lvl="0" algn="ctr" rtl="0">
              <a:lnSpc>
                <a:spcPct val="90000"/>
              </a:lnSpc>
              <a:spcBef>
                <a:spcPts val="0"/>
              </a:spcBef>
              <a:spcAft>
                <a:spcPts val="0"/>
              </a:spcAft>
              <a:buClr>
                <a:srgbClr val="292929"/>
              </a:buClr>
              <a:buSzPts val="2200"/>
            </a:pPr>
            <a:endParaRPr lang="en-US" sz="2400" b="1" i="0" dirty="0">
              <a:solidFill>
                <a:srgbClr val="000000"/>
              </a:solidFill>
              <a:effectLst/>
              <a:latin typeface="+mj-lt"/>
            </a:endParaRPr>
          </a:p>
          <a:p>
            <a:pPr marL="228600" marR="0" lvl="0" indent="-228600" algn="l" rtl="0">
              <a:lnSpc>
                <a:spcPct val="90000"/>
              </a:lnSpc>
              <a:spcBef>
                <a:spcPts val="0"/>
              </a:spcBef>
              <a:spcAft>
                <a:spcPts val="0"/>
              </a:spcAft>
              <a:buClr>
                <a:srgbClr val="292929"/>
              </a:buClr>
              <a:buSzPts val="2200"/>
              <a:buFont typeface="Arial"/>
              <a:buChar char="•"/>
            </a:pPr>
            <a:endParaRPr lang="en-US" sz="1800" dirty="0">
              <a:latin typeface="+mj-lt"/>
            </a:endParaRPr>
          </a:p>
          <a:p>
            <a:pPr marR="0" lvl="0" algn="l" rtl="0">
              <a:lnSpc>
                <a:spcPct val="90000"/>
              </a:lnSpc>
              <a:spcBef>
                <a:spcPts val="0"/>
              </a:spcBef>
              <a:spcAft>
                <a:spcPts val="0"/>
              </a:spcAft>
              <a:buClr>
                <a:srgbClr val="292929"/>
              </a:buClr>
              <a:buSzPts val="2200"/>
            </a:pPr>
            <a:r>
              <a:rPr lang="en-US" sz="1800" b="1" i="0" dirty="0">
                <a:solidFill>
                  <a:schemeClr val="accent1">
                    <a:lumMod val="75000"/>
                  </a:schemeClr>
                </a:solidFill>
                <a:effectLst/>
                <a:latin typeface="+mj-lt"/>
              </a:rPr>
              <a:t>Project Background and Context:</a:t>
            </a:r>
          </a:p>
          <a:p>
            <a:pPr marR="0" lvl="0" algn="l" rtl="0">
              <a:lnSpc>
                <a:spcPct val="90000"/>
              </a:lnSpc>
              <a:spcBef>
                <a:spcPts val="0"/>
              </a:spcBef>
              <a:spcAft>
                <a:spcPts val="0"/>
              </a:spcAft>
              <a:buClr>
                <a:srgbClr val="292929"/>
              </a:buClr>
              <a:buSzPts val="2200"/>
            </a:pPr>
            <a:endParaRPr lang="en-US" sz="1800" b="0" i="0" dirty="0">
              <a:solidFill>
                <a:srgbClr val="000000"/>
              </a:solidFill>
              <a:effectLst/>
              <a:latin typeface="+mj-lt"/>
            </a:endParaRPr>
          </a:p>
          <a:p>
            <a:pPr marL="285750" marR="0" lvl="0" indent="-285750" algn="l" rtl="0">
              <a:lnSpc>
                <a:spcPct val="160000"/>
              </a:lnSpc>
              <a:spcBef>
                <a:spcPts val="0"/>
              </a:spcBef>
              <a:spcAft>
                <a:spcPts val="0"/>
              </a:spcAft>
              <a:buClr>
                <a:srgbClr val="292929"/>
              </a:buClr>
              <a:buSzPts val="2200"/>
              <a:buFont typeface="Wingdings" panose="05000000000000000000" pitchFamily="2" charset="2"/>
              <a:buChar char="Ø"/>
            </a:pPr>
            <a:r>
              <a:rPr lang="en-US" sz="1800" b="0" i="0" dirty="0">
                <a:solidFill>
                  <a:srgbClr val="000000"/>
                </a:solidFill>
                <a:effectLst/>
                <a:latin typeface="+mj-lt"/>
              </a:rPr>
              <a:t> SpaceX offers Falcon 9 rocket launches for $62 million on its website.</a:t>
            </a:r>
          </a:p>
          <a:p>
            <a:pPr marL="285750" marR="0" lvl="0" indent="-285750" algn="l" rtl="0">
              <a:lnSpc>
                <a:spcPct val="160000"/>
              </a:lnSpc>
              <a:spcBef>
                <a:spcPts val="0"/>
              </a:spcBef>
              <a:spcAft>
                <a:spcPts val="0"/>
              </a:spcAft>
              <a:buClr>
                <a:srgbClr val="292929"/>
              </a:buClr>
              <a:buSzPts val="2200"/>
              <a:buFont typeface="Wingdings" panose="05000000000000000000" pitchFamily="2" charset="2"/>
              <a:buChar char="Ø"/>
            </a:pPr>
            <a:r>
              <a:rPr lang="en-US" sz="1800" b="0" i="0" dirty="0">
                <a:solidFill>
                  <a:srgbClr val="000000"/>
                </a:solidFill>
                <a:effectLst/>
                <a:latin typeface="+mj-lt"/>
              </a:rPr>
              <a:t> </a:t>
            </a:r>
            <a:r>
              <a:rPr lang="en-US" sz="1800" dirty="0">
                <a:latin typeface="+mj-lt"/>
              </a:rPr>
              <a:t>In</a:t>
            </a:r>
            <a:r>
              <a:rPr lang="en-US" sz="1800" b="0" i="0" dirty="0">
                <a:solidFill>
                  <a:srgbClr val="000000"/>
                </a:solidFill>
                <a:effectLst/>
                <a:latin typeface="+mj-lt"/>
              </a:rPr>
              <a:t> contrast, competitors charge over $165 million per launch.</a:t>
            </a:r>
          </a:p>
          <a:p>
            <a:pPr marL="285750" marR="0" lvl="0" indent="-285750" algn="l" rtl="0">
              <a:lnSpc>
                <a:spcPct val="160000"/>
              </a:lnSpc>
              <a:spcBef>
                <a:spcPts val="0"/>
              </a:spcBef>
              <a:spcAft>
                <a:spcPts val="0"/>
              </a:spcAft>
              <a:buClr>
                <a:srgbClr val="292929"/>
              </a:buClr>
              <a:buSzPts val="2200"/>
              <a:buFont typeface="Wingdings" panose="05000000000000000000" pitchFamily="2" charset="2"/>
              <a:buChar char="Ø"/>
            </a:pPr>
            <a:r>
              <a:rPr lang="en-US" sz="1800" b="0" i="0" dirty="0">
                <a:solidFill>
                  <a:srgbClr val="000000"/>
                </a:solidFill>
                <a:effectLst/>
                <a:latin typeface="+mj-lt"/>
              </a:rPr>
              <a:t> SpaceX's cost advantage stems from the ability to reuse the first stage of the rocket.</a:t>
            </a:r>
          </a:p>
          <a:p>
            <a:pPr marL="285750" marR="0" lvl="0" indent="-285750" algn="l" rtl="0">
              <a:lnSpc>
                <a:spcPct val="160000"/>
              </a:lnSpc>
              <a:spcBef>
                <a:spcPts val="0"/>
              </a:spcBef>
              <a:spcAft>
                <a:spcPts val="0"/>
              </a:spcAft>
              <a:buClr>
                <a:srgbClr val="292929"/>
              </a:buClr>
              <a:buSzPts val="2200"/>
              <a:buFont typeface="Wingdings" panose="05000000000000000000" pitchFamily="2" charset="2"/>
              <a:buChar char="Ø"/>
            </a:pPr>
            <a:r>
              <a:rPr lang="en-US" sz="1800" b="0" i="0" dirty="0">
                <a:solidFill>
                  <a:srgbClr val="000000"/>
                </a:solidFill>
                <a:effectLst/>
                <a:latin typeface="+mj-lt"/>
              </a:rPr>
              <a:t> Determining successful first stage recovery is pivotal in estimating launch costs.</a:t>
            </a:r>
          </a:p>
          <a:p>
            <a:pPr marL="285750" marR="0" lvl="0" indent="-285750" algn="l" rtl="0">
              <a:lnSpc>
                <a:spcPct val="160000"/>
              </a:lnSpc>
              <a:spcBef>
                <a:spcPts val="0"/>
              </a:spcBef>
              <a:spcAft>
                <a:spcPts val="0"/>
              </a:spcAft>
              <a:buClr>
                <a:srgbClr val="292929"/>
              </a:buClr>
              <a:buSzPts val="2200"/>
              <a:buFont typeface="Wingdings" panose="05000000000000000000" pitchFamily="2" charset="2"/>
              <a:buChar char="Ø"/>
            </a:pPr>
            <a:r>
              <a:rPr lang="en-US" sz="1800" b="0" i="0" dirty="0">
                <a:solidFill>
                  <a:srgbClr val="000000"/>
                </a:solidFill>
                <a:effectLst/>
                <a:latin typeface="+mj-lt"/>
              </a:rPr>
              <a:t> This information holds strategic importance, especially in competitive bidding scenarios.</a:t>
            </a:r>
          </a:p>
          <a:p>
            <a:pPr marR="0" lvl="0" algn="l" rtl="0">
              <a:lnSpc>
                <a:spcPct val="90000"/>
              </a:lnSpc>
              <a:spcBef>
                <a:spcPts val="0"/>
              </a:spcBef>
              <a:spcAft>
                <a:spcPts val="0"/>
              </a:spcAft>
              <a:buClr>
                <a:srgbClr val="292929"/>
              </a:buClr>
              <a:buSzPts val="2200"/>
            </a:pPr>
            <a:endParaRPr lang="en-US" sz="1800" dirty="0">
              <a:latin typeface="+mj-lt"/>
            </a:endParaRPr>
          </a:p>
          <a:p>
            <a:pPr marR="0" lvl="0" algn="l" rtl="0">
              <a:lnSpc>
                <a:spcPct val="90000"/>
              </a:lnSpc>
              <a:spcBef>
                <a:spcPts val="0"/>
              </a:spcBef>
              <a:spcAft>
                <a:spcPts val="0"/>
              </a:spcAft>
              <a:buClr>
                <a:srgbClr val="292929"/>
              </a:buClr>
              <a:buSzPts val="2200"/>
            </a:pPr>
            <a:endParaRPr lang="en-US" sz="1800" dirty="0">
              <a:latin typeface="+mj-lt"/>
            </a:endParaRPr>
          </a:p>
          <a:p>
            <a:pPr marR="0" lvl="0" algn="l" rtl="0">
              <a:lnSpc>
                <a:spcPct val="90000"/>
              </a:lnSpc>
              <a:spcBef>
                <a:spcPts val="0"/>
              </a:spcBef>
              <a:spcAft>
                <a:spcPts val="0"/>
              </a:spcAft>
              <a:buClr>
                <a:srgbClr val="292929"/>
              </a:buClr>
              <a:buSzPts val="2200"/>
            </a:pPr>
            <a:r>
              <a:rPr lang="en-US" sz="1800" b="1" i="0" dirty="0">
                <a:solidFill>
                  <a:schemeClr val="accent1">
                    <a:lumMod val="75000"/>
                  </a:schemeClr>
                </a:solidFill>
                <a:effectLst/>
                <a:latin typeface="+mj-lt"/>
              </a:rPr>
              <a:t>Problems to Address:</a:t>
            </a:r>
          </a:p>
          <a:p>
            <a:pPr marR="0" lvl="0" algn="l" rtl="0">
              <a:lnSpc>
                <a:spcPct val="90000"/>
              </a:lnSpc>
              <a:spcBef>
                <a:spcPts val="0"/>
              </a:spcBef>
              <a:spcAft>
                <a:spcPts val="0"/>
              </a:spcAft>
              <a:buClr>
                <a:srgbClr val="292929"/>
              </a:buClr>
              <a:buSzPts val="2200"/>
            </a:pPr>
            <a:endParaRPr lang="en-US" sz="1800" b="0" i="0" dirty="0">
              <a:solidFill>
                <a:srgbClr val="000000"/>
              </a:solidFill>
              <a:effectLst/>
              <a:latin typeface="+mj-lt"/>
            </a:endParaRPr>
          </a:p>
          <a:p>
            <a:pPr marL="285750" marR="0" lvl="0" indent="-285750" algn="l" rtl="0">
              <a:lnSpc>
                <a:spcPct val="90000"/>
              </a:lnSpc>
              <a:spcBef>
                <a:spcPts val="0"/>
              </a:spcBef>
              <a:spcAft>
                <a:spcPts val="0"/>
              </a:spcAft>
              <a:buClr>
                <a:srgbClr val="292929"/>
              </a:buClr>
              <a:buSzPts val="2200"/>
              <a:buFont typeface="Wingdings" panose="05000000000000000000" pitchFamily="2" charset="2"/>
              <a:buChar char="Ø"/>
            </a:pPr>
            <a:r>
              <a:rPr lang="en-US" sz="1800" dirty="0">
                <a:latin typeface="+mj-lt"/>
              </a:rPr>
              <a:t>  </a:t>
            </a:r>
            <a:r>
              <a:rPr lang="en-US" sz="1800" b="0" i="0" dirty="0">
                <a:solidFill>
                  <a:srgbClr val="000000"/>
                </a:solidFill>
                <a:effectLst/>
                <a:latin typeface="+mj-lt"/>
              </a:rPr>
              <a:t>Determine the probability of a successful first stage landing.</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3"/>
        <p:cNvGrpSpPr/>
        <p:nvPr/>
      </p:nvGrpSpPr>
      <p:grpSpPr>
        <a:xfrm>
          <a:off x="0" y="0"/>
          <a:ext cx="0" cy="0"/>
          <a:chOff x="0" y="0"/>
          <a:chExt cx="0" cy="0"/>
        </a:xfrm>
      </p:grpSpPr>
      <p:sp>
        <p:nvSpPr>
          <p:cNvPr id="354" name="Google Shape;354;p4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sp>
        <p:nvSpPr>
          <p:cNvPr id="355" name="Google Shape;355;p44"/>
          <p:cNvSpPr txBox="1">
            <a:spLocks noGrp="1"/>
          </p:cNvSpPr>
          <p:nvPr>
            <p:ph type="body" idx="1"/>
          </p:nvPr>
        </p:nvSpPr>
        <p:spPr>
          <a:xfrm>
            <a:off x="770011" y="2192694"/>
            <a:ext cx="4772373" cy="3032449"/>
          </a:xfrm>
          <a:prstGeom prst="rect">
            <a:avLst/>
          </a:prstGeom>
          <a:noFill/>
          <a:ln>
            <a:noFill/>
          </a:ln>
        </p:spPr>
        <p:txBody>
          <a:bodyPr spcFirstLastPara="1" wrap="square" lIns="91425" tIns="45700" rIns="91425" bIns="45700" anchor="ctr" anchorCtr="0">
            <a:noAutofit/>
          </a:bodyPr>
          <a:lstStyle/>
          <a:p>
            <a:pPr marR="0" lvl="0" algn="l" rtl="0">
              <a:lnSpc>
                <a:spcPct val="100000"/>
              </a:lnSpc>
              <a:spcBef>
                <a:spcPts val="0"/>
              </a:spcBef>
              <a:spcAft>
                <a:spcPts val="0"/>
              </a:spcAft>
              <a:buClr>
                <a:srgbClr val="292929"/>
              </a:buClr>
              <a:buSzPts val="2200"/>
            </a:pPr>
            <a:r>
              <a:rPr lang="en-US" sz="2000" b="0" i="0" dirty="0">
                <a:solidFill>
                  <a:srgbClr val="374151"/>
                </a:solidFill>
                <a:effectLst/>
                <a:latin typeface="+mj-lt"/>
              </a:rPr>
              <a:t>The decision tree classifier's confusion matrix indicates its ability to differentiate between various classes. </a:t>
            </a:r>
          </a:p>
          <a:p>
            <a:pPr marR="0" lvl="0" algn="l" rtl="0">
              <a:lnSpc>
                <a:spcPct val="100000"/>
              </a:lnSpc>
              <a:spcBef>
                <a:spcPts val="0"/>
              </a:spcBef>
              <a:spcAft>
                <a:spcPts val="0"/>
              </a:spcAft>
              <a:buClr>
                <a:srgbClr val="292929"/>
              </a:buClr>
              <a:buSzPts val="2200"/>
            </a:pPr>
            <a:endParaRPr lang="en-US" sz="2000" b="0" i="0" dirty="0">
              <a:solidFill>
                <a:srgbClr val="374151"/>
              </a:solidFill>
              <a:effectLst/>
              <a:latin typeface="+mj-lt"/>
            </a:endParaRPr>
          </a:p>
          <a:p>
            <a:pPr marR="0" lvl="0" algn="l" rtl="0">
              <a:lnSpc>
                <a:spcPct val="100000"/>
              </a:lnSpc>
              <a:spcBef>
                <a:spcPts val="0"/>
              </a:spcBef>
              <a:spcAft>
                <a:spcPts val="0"/>
              </a:spcAft>
              <a:buClr>
                <a:srgbClr val="292929"/>
              </a:buClr>
              <a:buSzPts val="2200"/>
            </a:pPr>
            <a:r>
              <a:rPr lang="en-US" sz="2000" b="0" i="0" dirty="0">
                <a:solidFill>
                  <a:srgbClr val="374151"/>
                </a:solidFill>
                <a:effectLst/>
                <a:latin typeface="+mj-lt"/>
              </a:rPr>
              <a:t>However, a notable issue arises with false positives, where the classifier incorrectly identifies unsuccessful landings as successful ones.</a:t>
            </a:r>
            <a:endParaRPr sz="2000" dirty="0">
              <a:latin typeface="+mj-lt"/>
            </a:endParaRPr>
          </a:p>
        </p:txBody>
      </p:sp>
      <p:sp>
        <p:nvSpPr>
          <p:cNvPr id="356" name="Google Shape;356;p44"/>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pic>
        <p:nvPicPr>
          <p:cNvPr id="7" name="Picture 6">
            <a:extLst>
              <a:ext uri="{FF2B5EF4-FFF2-40B4-BE49-F238E27FC236}">
                <a16:creationId xmlns:a16="http://schemas.microsoft.com/office/drawing/2014/main" id="{727CD665-01DC-7BD2-3B94-38489C0D3596}"/>
              </a:ext>
            </a:extLst>
          </p:cNvPr>
          <p:cNvPicPr>
            <a:picLocks noChangeAspect="1"/>
          </p:cNvPicPr>
          <p:nvPr/>
        </p:nvPicPr>
        <p:blipFill>
          <a:blip r:embed="rId4"/>
          <a:stretch>
            <a:fillRect/>
          </a:stretch>
        </p:blipFill>
        <p:spPr>
          <a:xfrm>
            <a:off x="5897432" y="2322447"/>
            <a:ext cx="4886557" cy="3996903"/>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0"/>
        <p:cNvGrpSpPr/>
        <p:nvPr/>
      </p:nvGrpSpPr>
      <p:grpSpPr>
        <a:xfrm>
          <a:off x="0" y="0"/>
          <a:ext cx="0" cy="0"/>
          <a:chOff x="0" y="0"/>
          <a:chExt cx="0" cy="0"/>
        </a:xfrm>
      </p:grpSpPr>
      <p:sp>
        <p:nvSpPr>
          <p:cNvPr id="361" name="Google Shape;361;p4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sp>
        <p:nvSpPr>
          <p:cNvPr id="362" name="Google Shape;362;p45"/>
          <p:cNvSpPr txBox="1">
            <a:spLocks noGrp="1"/>
          </p:cNvSpPr>
          <p:nvPr>
            <p:ph type="body" idx="1"/>
          </p:nvPr>
        </p:nvSpPr>
        <p:spPr>
          <a:xfrm>
            <a:off x="770011" y="1581276"/>
            <a:ext cx="9978854" cy="4738073"/>
          </a:xfrm>
          <a:prstGeom prst="rect">
            <a:avLst/>
          </a:prstGeom>
          <a:noFill/>
          <a:ln>
            <a:noFill/>
          </a:ln>
        </p:spPr>
        <p:txBody>
          <a:bodyPr spcFirstLastPara="1" wrap="square" lIns="91425" tIns="45700" rIns="91425" bIns="45700" anchor="t" anchorCtr="0">
            <a:noAutofit/>
          </a:bodyPr>
          <a:lstStyle/>
          <a:p>
            <a:pPr algn="l">
              <a:buFont typeface="+mj-lt"/>
              <a:buAutoNum type="arabicPeriod"/>
            </a:pPr>
            <a:r>
              <a:rPr lang="en-US" sz="2000" b="1" i="0" dirty="0">
                <a:solidFill>
                  <a:srgbClr val="374151"/>
                </a:solidFill>
                <a:effectLst/>
                <a:latin typeface="+mj-lt"/>
              </a:rPr>
              <a:t>Optimal Predictive Models</a:t>
            </a:r>
            <a:r>
              <a:rPr lang="en-US" sz="2000" b="0" i="0" dirty="0">
                <a:solidFill>
                  <a:srgbClr val="374151"/>
                </a:solidFill>
                <a:effectLst/>
                <a:latin typeface="+mj-lt"/>
              </a:rPr>
              <a:t>: Logistic Regression, Support Vector Machines (SVM), Decision Trees (DT), and k-Nearest Neighbors (KNN) consistently deliver the most accurate predictions for this dataset.</a:t>
            </a:r>
          </a:p>
          <a:p>
            <a:pPr algn="l">
              <a:buFont typeface="+mj-lt"/>
              <a:buAutoNum type="arabicPeriod"/>
            </a:pPr>
            <a:endParaRPr lang="en-US" sz="900" b="0" i="0" dirty="0">
              <a:solidFill>
                <a:srgbClr val="374151"/>
              </a:solidFill>
              <a:effectLst/>
              <a:latin typeface="+mj-lt"/>
            </a:endParaRPr>
          </a:p>
          <a:p>
            <a:pPr algn="l">
              <a:buFont typeface="+mj-lt"/>
              <a:buAutoNum type="arabicPeriod"/>
            </a:pPr>
            <a:r>
              <a:rPr lang="en-US" sz="2000" b="1" i="0" dirty="0">
                <a:solidFill>
                  <a:srgbClr val="374151"/>
                </a:solidFill>
                <a:effectLst/>
                <a:latin typeface="+mj-lt"/>
              </a:rPr>
              <a:t>Payload Weight Impact</a:t>
            </a:r>
            <a:r>
              <a:rPr lang="en-US" sz="2000" b="0" i="0" dirty="0">
                <a:solidFill>
                  <a:srgbClr val="374151"/>
                </a:solidFill>
                <a:effectLst/>
                <a:latin typeface="+mj-lt"/>
              </a:rPr>
              <a:t>: Models perform better when predicting outcomes for lower weighted payloads, showing a preference for lighter payloads.</a:t>
            </a:r>
          </a:p>
          <a:p>
            <a:pPr algn="l">
              <a:buFont typeface="+mj-lt"/>
              <a:buAutoNum type="arabicPeriod"/>
            </a:pPr>
            <a:endParaRPr lang="en-US" sz="900" b="0" i="0" dirty="0">
              <a:solidFill>
                <a:srgbClr val="374151"/>
              </a:solidFill>
              <a:effectLst/>
              <a:latin typeface="+mj-lt"/>
            </a:endParaRPr>
          </a:p>
          <a:p>
            <a:pPr algn="l">
              <a:buFont typeface="+mj-lt"/>
              <a:buAutoNum type="arabicPeriod"/>
            </a:pPr>
            <a:r>
              <a:rPr lang="en-US" sz="2000" b="1" i="0" dirty="0">
                <a:solidFill>
                  <a:srgbClr val="374151"/>
                </a:solidFill>
                <a:effectLst/>
                <a:latin typeface="+mj-lt"/>
              </a:rPr>
              <a:t>Improved SpaceX Launch Proficiency</a:t>
            </a:r>
            <a:r>
              <a:rPr lang="en-US" sz="2000" b="0" i="0" dirty="0">
                <a:solidFill>
                  <a:srgbClr val="374151"/>
                </a:solidFill>
                <a:effectLst/>
                <a:latin typeface="+mj-lt"/>
              </a:rPr>
              <a:t>: SpaceX's launch success rates have shown a notable increase over the years, indicating an upward trend in launch proficiency.</a:t>
            </a:r>
          </a:p>
          <a:p>
            <a:pPr algn="l">
              <a:buFont typeface="+mj-lt"/>
              <a:buAutoNum type="arabicPeriod"/>
            </a:pPr>
            <a:endParaRPr lang="en-US" sz="900" dirty="0">
              <a:solidFill>
                <a:srgbClr val="374151"/>
              </a:solidFill>
              <a:latin typeface="+mj-lt"/>
            </a:endParaRPr>
          </a:p>
          <a:p>
            <a:pPr algn="l">
              <a:buFont typeface="+mj-lt"/>
              <a:buAutoNum type="arabicPeriod"/>
            </a:pPr>
            <a:r>
              <a:rPr lang="en-US" sz="2000" b="1" i="0" dirty="0">
                <a:solidFill>
                  <a:srgbClr val="374151"/>
                </a:solidFill>
                <a:effectLst/>
                <a:latin typeface="+mj-lt"/>
              </a:rPr>
              <a:t>Launch Site Success</a:t>
            </a:r>
            <a:r>
              <a:rPr lang="en-US" sz="2000" b="0" i="0" dirty="0">
                <a:solidFill>
                  <a:srgbClr val="374151"/>
                </a:solidFill>
                <a:effectLst/>
                <a:latin typeface="+mj-lt"/>
              </a:rPr>
              <a:t>: KSC LC 39A emerges as the launch site with the highest number of successful launches, showcasing its reliability.</a:t>
            </a:r>
          </a:p>
          <a:p>
            <a:pPr algn="l">
              <a:buFont typeface="+mj-lt"/>
              <a:buAutoNum type="arabicPeriod"/>
            </a:pPr>
            <a:endParaRPr lang="en-US" sz="900" b="0" i="0" dirty="0">
              <a:solidFill>
                <a:srgbClr val="374151"/>
              </a:solidFill>
              <a:effectLst/>
              <a:latin typeface="+mj-lt"/>
            </a:endParaRPr>
          </a:p>
          <a:p>
            <a:pPr algn="l">
              <a:buFont typeface="+mj-lt"/>
              <a:buAutoNum type="arabicPeriod"/>
            </a:pPr>
            <a:r>
              <a:rPr lang="en-US" sz="2000" b="1" i="0" dirty="0">
                <a:solidFill>
                  <a:srgbClr val="374151"/>
                </a:solidFill>
                <a:effectLst/>
                <a:latin typeface="+mj-lt"/>
              </a:rPr>
              <a:t>Orbital Categories</a:t>
            </a:r>
            <a:r>
              <a:rPr lang="en-US" sz="2000" b="0" i="0" dirty="0">
                <a:solidFill>
                  <a:srgbClr val="374151"/>
                </a:solidFill>
                <a:effectLst/>
                <a:latin typeface="+mj-lt"/>
              </a:rPr>
              <a:t>: Orbital categories like GEO (Geosynchronous Orbit), HEO (Highly Elliptical Orbit), SSO (Sun-Synchronous Orbit), and ES L1 (Earth-Sun L1 Lagrange Point) exhibit the most favorable success rates among missions.</a:t>
            </a:r>
            <a:endParaRPr sz="2000" dirty="0">
              <a:latin typeface="+mj-lt"/>
            </a:endParaRPr>
          </a:p>
        </p:txBody>
      </p:sp>
      <p:sp>
        <p:nvSpPr>
          <p:cNvPr id="363" name="Google Shape;363;p4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5"/>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
        <p:cNvGrpSpPr/>
        <p:nvPr/>
      </p:nvGrpSpPr>
      <p:grpSpPr>
        <a:xfrm>
          <a:off x="0" y="0"/>
          <a:ext cx="0" cy="0"/>
          <a:chOff x="0" y="0"/>
          <a:chExt cx="0" cy="0"/>
        </a:xfrm>
      </p:grpSpPr>
      <p:sp>
        <p:nvSpPr>
          <p:cNvPr id="114" name="Google Shape;114;p5"/>
          <p:cNvSpPr txBox="1">
            <a:spLocks noGrp="1"/>
          </p:cNvSpPr>
          <p:nvPr>
            <p:ph type="sldNum" idx="12"/>
          </p:nvPr>
        </p:nvSpPr>
        <p:spPr>
          <a:xfrm>
            <a:off x="94488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sp>
        <p:nvSpPr>
          <p:cNvPr id="121" name="Google Shape;121;p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122" name="Google Shape;122;p6"/>
          <p:cNvSpPr txBox="1"/>
          <p:nvPr/>
        </p:nvSpPr>
        <p:spPr>
          <a:xfrm>
            <a:off x="770011" y="1284754"/>
            <a:ext cx="11042544" cy="5211877"/>
          </a:xfrm>
          <a:prstGeom prst="rect">
            <a:avLst/>
          </a:prstGeom>
          <a:noFill/>
          <a:ln>
            <a:noFill/>
          </a:ln>
        </p:spPr>
        <p:txBody>
          <a:bodyPr spcFirstLastPara="1" wrap="square" lIns="91425" tIns="45700" rIns="91425" bIns="45700" anchor="t" anchorCtr="0">
            <a:normAutofit fontScale="25000" lnSpcReduction="20000"/>
          </a:bodyPr>
          <a:lstStyle/>
          <a:p>
            <a:pPr marL="0" marR="0" lvl="0" indent="0" algn="l" rtl="0">
              <a:lnSpc>
                <a:spcPct val="120000"/>
              </a:lnSpc>
              <a:spcBef>
                <a:spcPts val="0"/>
              </a:spcBef>
              <a:spcAft>
                <a:spcPts val="0"/>
              </a:spcAft>
              <a:buClr>
                <a:srgbClr val="0B49CB"/>
              </a:buClr>
              <a:buSzPct val="100000"/>
              <a:buFont typeface="Arial"/>
              <a:buNone/>
            </a:pPr>
            <a:r>
              <a:rPr lang="en-US" sz="8800" dirty="0">
                <a:solidFill>
                  <a:srgbClr val="0B49CB"/>
                </a:solidFill>
                <a:latin typeface="+mj-lt"/>
                <a:ea typeface="Arial"/>
                <a:cs typeface="Arial"/>
                <a:sym typeface="Arial"/>
              </a:rPr>
              <a:t>Executive Summary</a:t>
            </a:r>
            <a:endParaRPr dirty="0">
              <a:latin typeface="+mj-lt"/>
            </a:endParaRPr>
          </a:p>
          <a:p>
            <a:pPr marL="228600" marR="0" lvl="0" indent="-228600" algn="l" rtl="0">
              <a:lnSpc>
                <a:spcPct val="120000"/>
              </a:lnSpc>
              <a:spcBef>
                <a:spcPts val="1400"/>
              </a:spcBef>
              <a:spcAft>
                <a:spcPts val="0"/>
              </a:spcAft>
              <a:buClr>
                <a:srgbClr val="292929"/>
              </a:buClr>
              <a:buSzPct val="100000"/>
              <a:buFont typeface="Arial"/>
              <a:buChar char="•"/>
            </a:pPr>
            <a:r>
              <a:rPr lang="en-US" sz="8800" dirty="0">
                <a:solidFill>
                  <a:srgbClr val="292929"/>
                </a:solidFill>
                <a:latin typeface="+mj-lt"/>
                <a:ea typeface="Arial"/>
                <a:cs typeface="Arial"/>
                <a:sym typeface="Arial"/>
              </a:rPr>
              <a:t>Data collection methodology:</a:t>
            </a:r>
            <a:endParaRPr dirty="0">
              <a:latin typeface="+mj-lt"/>
            </a:endParaRPr>
          </a:p>
          <a:p>
            <a:pPr lvl="5">
              <a:lnSpc>
                <a:spcPct val="120000"/>
              </a:lnSpc>
              <a:spcBef>
                <a:spcPts val="1400"/>
              </a:spcBef>
              <a:buClr>
                <a:srgbClr val="292929"/>
              </a:buClr>
              <a:buSzPct val="100000"/>
            </a:pPr>
            <a:r>
              <a:rPr lang="en-US" sz="7200" dirty="0">
                <a:solidFill>
                  <a:srgbClr val="374151"/>
                </a:solidFill>
                <a:latin typeface="+mj-lt"/>
              </a:rPr>
              <a:t>	SpaceX API,  Web scraping Falcon 9 and Falcon Heavy Launches Records from Wikipedia</a:t>
            </a:r>
          </a:p>
          <a:p>
            <a:pPr marL="228600" marR="0" lvl="0" indent="-228600" algn="l" rtl="0">
              <a:lnSpc>
                <a:spcPct val="120000"/>
              </a:lnSpc>
              <a:spcBef>
                <a:spcPts val="1400"/>
              </a:spcBef>
              <a:spcAft>
                <a:spcPts val="0"/>
              </a:spcAft>
              <a:buClr>
                <a:srgbClr val="292929"/>
              </a:buClr>
              <a:buSzPct val="100000"/>
              <a:buFont typeface="Arial"/>
              <a:buChar char="•"/>
            </a:pPr>
            <a:r>
              <a:rPr lang="en-US" sz="8800" dirty="0">
                <a:solidFill>
                  <a:srgbClr val="292929"/>
                </a:solidFill>
                <a:latin typeface="+mj-lt"/>
                <a:ea typeface="Arial"/>
                <a:cs typeface="Arial"/>
                <a:sym typeface="Arial"/>
              </a:rPr>
              <a:t>Perform data wrangling</a:t>
            </a:r>
            <a:endParaRPr dirty="0">
              <a:latin typeface="+mj-lt"/>
            </a:endParaRPr>
          </a:p>
          <a:p>
            <a:pPr marR="0" lvl="0" algn="l" rtl="0">
              <a:lnSpc>
                <a:spcPct val="120000"/>
              </a:lnSpc>
              <a:spcBef>
                <a:spcPts val="1400"/>
              </a:spcBef>
              <a:spcAft>
                <a:spcPts val="0"/>
              </a:spcAft>
              <a:buClr>
                <a:srgbClr val="292929"/>
              </a:buClr>
              <a:buSzPct val="100000"/>
            </a:pPr>
            <a:r>
              <a:rPr lang="en-US" sz="7200" dirty="0">
                <a:solidFill>
                  <a:srgbClr val="374151"/>
                </a:solidFill>
                <a:latin typeface="+mj-lt"/>
              </a:rPr>
              <a:t>	Data Cleaning - Data Transformation - Feature Engineering - Handling Outliers - Data Validation  </a:t>
            </a:r>
          </a:p>
          <a:p>
            <a:pPr marL="228600" marR="0" lvl="0" indent="-228600" algn="l" rtl="0">
              <a:lnSpc>
                <a:spcPct val="120000"/>
              </a:lnSpc>
              <a:spcBef>
                <a:spcPts val="1400"/>
              </a:spcBef>
              <a:spcAft>
                <a:spcPts val="0"/>
              </a:spcAft>
              <a:buClr>
                <a:srgbClr val="292929"/>
              </a:buClr>
              <a:buSzPct val="100000"/>
              <a:buFont typeface="Arial"/>
              <a:buChar char="•"/>
            </a:pPr>
            <a:r>
              <a:rPr lang="en-US" sz="8800" dirty="0">
                <a:solidFill>
                  <a:srgbClr val="292929"/>
                </a:solidFill>
                <a:latin typeface="+mj-lt"/>
                <a:ea typeface="Arial"/>
                <a:cs typeface="Arial"/>
                <a:sym typeface="Arial"/>
              </a:rPr>
              <a:t>Perform exploratory data analysis (EDA) using visualization and SQL</a:t>
            </a:r>
            <a:endParaRPr lang="en-US" dirty="0">
              <a:latin typeface="+mj-lt"/>
            </a:endParaRPr>
          </a:p>
          <a:p>
            <a:pPr marL="228600" marR="0" lvl="0" indent="-228600" algn="l" rtl="0">
              <a:lnSpc>
                <a:spcPct val="120000"/>
              </a:lnSpc>
              <a:spcBef>
                <a:spcPts val="1400"/>
              </a:spcBef>
              <a:spcAft>
                <a:spcPts val="0"/>
              </a:spcAft>
              <a:buClr>
                <a:srgbClr val="292929"/>
              </a:buClr>
              <a:buSzPct val="100000"/>
              <a:buFont typeface="Arial"/>
              <a:buChar char="•"/>
            </a:pPr>
            <a:r>
              <a:rPr lang="en-US" sz="8800" dirty="0">
                <a:solidFill>
                  <a:srgbClr val="292929"/>
                </a:solidFill>
                <a:latin typeface="+mj-lt"/>
                <a:ea typeface="Arial"/>
                <a:cs typeface="Arial"/>
                <a:sym typeface="Arial"/>
              </a:rPr>
              <a:t>Perform interactive visual analytics using Folium and </a:t>
            </a:r>
            <a:r>
              <a:rPr lang="en-US" sz="8800" dirty="0" err="1">
                <a:solidFill>
                  <a:srgbClr val="292929"/>
                </a:solidFill>
                <a:latin typeface="+mj-lt"/>
                <a:ea typeface="Arial"/>
                <a:cs typeface="Arial"/>
                <a:sym typeface="Arial"/>
              </a:rPr>
              <a:t>Plotly</a:t>
            </a:r>
            <a:r>
              <a:rPr lang="en-US" sz="8800" dirty="0">
                <a:solidFill>
                  <a:srgbClr val="292929"/>
                </a:solidFill>
                <a:latin typeface="+mj-lt"/>
                <a:ea typeface="Arial"/>
                <a:cs typeface="Arial"/>
                <a:sym typeface="Arial"/>
              </a:rPr>
              <a:t> Dash</a:t>
            </a:r>
            <a:endParaRPr dirty="0">
              <a:latin typeface="+mj-lt"/>
            </a:endParaRPr>
          </a:p>
          <a:p>
            <a:pPr marL="228600" marR="0" lvl="0" indent="-228600" algn="l" rtl="0">
              <a:lnSpc>
                <a:spcPct val="120000"/>
              </a:lnSpc>
              <a:spcBef>
                <a:spcPts val="1400"/>
              </a:spcBef>
              <a:spcAft>
                <a:spcPts val="0"/>
              </a:spcAft>
              <a:buClr>
                <a:srgbClr val="292929"/>
              </a:buClr>
              <a:buSzPct val="100000"/>
              <a:buFont typeface="Arial"/>
              <a:buChar char="•"/>
            </a:pPr>
            <a:r>
              <a:rPr lang="en-US" sz="8800" dirty="0">
                <a:solidFill>
                  <a:srgbClr val="292929"/>
                </a:solidFill>
                <a:latin typeface="+mj-lt"/>
                <a:ea typeface="Arial"/>
                <a:cs typeface="Arial"/>
                <a:sym typeface="Arial"/>
              </a:rPr>
              <a:t>Perform predictive analysis using classification models</a:t>
            </a:r>
            <a:endParaRPr dirty="0">
              <a:latin typeface="+mj-lt"/>
            </a:endParaRPr>
          </a:p>
          <a:p>
            <a:pPr>
              <a:lnSpc>
                <a:spcPct val="170000"/>
              </a:lnSpc>
            </a:pPr>
            <a:r>
              <a:rPr lang="en-US" sz="7200" dirty="0">
                <a:solidFill>
                  <a:srgbClr val="374151"/>
                </a:solidFill>
                <a:latin typeface="+mj-lt"/>
              </a:rPr>
              <a:t>Build different classification models like Logistic Regression, Decision Trees, Random Forest, SVM, KNN</a:t>
            </a:r>
          </a:p>
          <a:p>
            <a:pPr>
              <a:lnSpc>
                <a:spcPct val="170000"/>
              </a:lnSpc>
            </a:pPr>
            <a:r>
              <a:rPr lang="en-US" sz="7200" dirty="0">
                <a:solidFill>
                  <a:srgbClr val="374151"/>
                </a:solidFill>
                <a:latin typeface="+mj-lt"/>
              </a:rPr>
              <a:t>Use Automated Hyperparameter Tuning Library scikit-</a:t>
            </a:r>
            <a:r>
              <a:rPr lang="en-US" sz="7200" dirty="0" err="1">
                <a:solidFill>
                  <a:srgbClr val="374151"/>
                </a:solidFill>
                <a:latin typeface="+mj-lt"/>
              </a:rPr>
              <a:t>learn's</a:t>
            </a:r>
            <a:r>
              <a:rPr lang="en-US" sz="7200" dirty="0">
                <a:solidFill>
                  <a:srgbClr val="374151"/>
                </a:solidFill>
                <a:latin typeface="+mj-lt"/>
              </a:rPr>
              <a:t> </a:t>
            </a:r>
            <a:r>
              <a:rPr lang="en-US" sz="7200" dirty="0" err="1">
                <a:solidFill>
                  <a:srgbClr val="374151"/>
                </a:solidFill>
                <a:latin typeface="+mj-lt"/>
              </a:rPr>
              <a:t>GridSearchCV</a:t>
            </a:r>
            <a:r>
              <a:rPr lang="en-US" sz="7200" dirty="0">
                <a:solidFill>
                  <a:srgbClr val="374151"/>
                </a:solidFill>
                <a:latin typeface="+mj-lt"/>
              </a:rPr>
              <a:t> to tune hyperparameters </a:t>
            </a:r>
          </a:p>
          <a:p>
            <a:pPr>
              <a:lnSpc>
                <a:spcPct val="170000"/>
              </a:lnSpc>
            </a:pPr>
            <a:r>
              <a:rPr lang="en-US" sz="7200" dirty="0">
                <a:solidFill>
                  <a:srgbClr val="374151"/>
                </a:solidFill>
                <a:latin typeface="+mj-lt"/>
              </a:rPr>
              <a:t>Evaluate models by different evaluation metrics like Accuracy, Precision, Recall, F1 score, ROC AUC</a:t>
            </a:r>
            <a:endParaRPr sz="2200" dirty="0">
              <a:solidFill>
                <a:srgbClr val="292929"/>
              </a:solidFill>
              <a:latin typeface="+mj-lt"/>
              <a:ea typeface="Arial"/>
              <a:cs typeface="Arial"/>
              <a:sym typeface="Arial"/>
            </a:endParaRPr>
          </a:p>
        </p:txBody>
      </p:sp>
      <p:sp>
        <p:nvSpPr>
          <p:cNvPr id="123" name="Google Shape;123;p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7"/>
        <p:cNvGrpSpPr/>
        <p:nvPr/>
      </p:nvGrpSpPr>
      <p:grpSpPr>
        <a:xfrm>
          <a:off x="0" y="0"/>
          <a:ext cx="0" cy="0"/>
          <a:chOff x="0" y="0"/>
          <a:chExt cx="0" cy="0"/>
        </a:xfrm>
      </p:grpSpPr>
      <p:sp>
        <p:nvSpPr>
          <p:cNvPr id="128" name="Google Shape;128;p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129" name="Google Shape;129;p7"/>
          <p:cNvSpPr txBox="1">
            <a:spLocks noGrp="1"/>
          </p:cNvSpPr>
          <p:nvPr>
            <p:ph type="body" idx="1"/>
          </p:nvPr>
        </p:nvSpPr>
        <p:spPr>
          <a:xfrm>
            <a:off x="770011" y="1424404"/>
            <a:ext cx="10156136" cy="2004596"/>
          </a:xfrm>
          <a:prstGeom prst="rect">
            <a:avLst/>
          </a:prstGeom>
          <a:noFill/>
          <a:ln>
            <a:noFill/>
          </a:ln>
        </p:spPr>
        <p:txBody>
          <a:bodyPr spcFirstLastPara="1" wrap="square" lIns="91425" tIns="45700" rIns="91425" bIns="45700" anchor="t" anchorCtr="0">
            <a:noAutofit/>
          </a:bodyPr>
          <a:lstStyle/>
          <a:p>
            <a:pPr marR="0" lvl="0" algn="l" rtl="0">
              <a:lnSpc>
                <a:spcPct val="100000"/>
              </a:lnSpc>
              <a:spcBef>
                <a:spcPts val="0"/>
              </a:spcBef>
              <a:spcAft>
                <a:spcPts val="0"/>
              </a:spcAft>
              <a:buClr>
                <a:srgbClr val="292929"/>
              </a:buClr>
              <a:buSzPts val="2200"/>
            </a:pPr>
            <a:r>
              <a:rPr lang="en-US" sz="2000" b="1" i="0" dirty="0">
                <a:solidFill>
                  <a:srgbClr val="374151"/>
                </a:solidFill>
                <a:effectLst/>
                <a:latin typeface="+mj-lt"/>
              </a:rPr>
              <a:t>Collect SpaceX launch information either through:</a:t>
            </a:r>
          </a:p>
          <a:p>
            <a:pPr marR="0" lvl="0" algn="l" rtl="0">
              <a:lnSpc>
                <a:spcPct val="100000"/>
              </a:lnSpc>
              <a:spcBef>
                <a:spcPts val="0"/>
              </a:spcBef>
              <a:spcAft>
                <a:spcPts val="0"/>
              </a:spcAft>
              <a:buClr>
                <a:srgbClr val="292929"/>
              </a:buClr>
              <a:buSzPts val="2200"/>
            </a:pPr>
            <a:endParaRPr lang="en-US" sz="1000" b="1" i="0" dirty="0">
              <a:solidFill>
                <a:srgbClr val="374151"/>
              </a:solidFill>
              <a:effectLst/>
              <a:latin typeface="+mj-lt"/>
            </a:endParaRPr>
          </a:p>
          <a:p>
            <a:pPr marL="342900" marR="0" lvl="0" indent="-342900" algn="l" rtl="0">
              <a:lnSpc>
                <a:spcPct val="100000"/>
              </a:lnSpc>
              <a:spcBef>
                <a:spcPts val="0"/>
              </a:spcBef>
              <a:spcAft>
                <a:spcPts val="0"/>
              </a:spcAft>
              <a:buClr>
                <a:srgbClr val="292929"/>
              </a:buClr>
              <a:buSzPts val="2200"/>
              <a:buFont typeface="Wingdings" panose="05000000000000000000" pitchFamily="2" charset="2"/>
              <a:buChar char="ü"/>
            </a:pPr>
            <a:r>
              <a:rPr lang="en-US" sz="2000" b="0" i="0" dirty="0">
                <a:solidFill>
                  <a:srgbClr val="374151"/>
                </a:solidFill>
                <a:effectLst/>
                <a:latin typeface="+mj-lt"/>
              </a:rPr>
              <a:t> By the SpaceX REST API, which offers comprehensive details on launches, including rocket specifications, payload details, launch and landing parameters, and mission outcomes, accessible via the API URL api.spacexdata.com/v4/</a:t>
            </a:r>
          </a:p>
          <a:p>
            <a:pPr marL="342900" marR="0" lvl="0" indent="-342900" algn="l" rtl="0">
              <a:lnSpc>
                <a:spcPct val="100000"/>
              </a:lnSpc>
              <a:spcBef>
                <a:spcPts val="0"/>
              </a:spcBef>
              <a:spcAft>
                <a:spcPts val="0"/>
              </a:spcAft>
              <a:buClr>
                <a:srgbClr val="292929"/>
              </a:buClr>
              <a:buSzPts val="2200"/>
              <a:buFont typeface="Wingdings" panose="05000000000000000000" pitchFamily="2" charset="2"/>
              <a:buChar char="ü"/>
            </a:pPr>
            <a:r>
              <a:rPr lang="en-US" sz="2000" dirty="0">
                <a:solidFill>
                  <a:srgbClr val="374151"/>
                </a:solidFill>
                <a:latin typeface="+mj-lt"/>
              </a:rPr>
              <a:t>By </a:t>
            </a:r>
            <a:r>
              <a:rPr lang="en-US" sz="2000" b="0" i="0" dirty="0">
                <a:solidFill>
                  <a:srgbClr val="374151"/>
                </a:solidFill>
                <a:effectLst/>
                <a:latin typeface="+mj-lt"/>
              </a:rPr>
              <a:t>scraping Falcon 9 launch data from Wikipedia using the Beautiful Soup.</a:t>
            </a:r>
            <a:endParaRPr lang="en-US" sz="2000" b="0" i="0" u="none" strike="noStrike" cap="none" dirty="0">
              <a:solidFill>
                <a:srgbClr val="292929"/>
              </a:solidFill>
              <a:latin typeface="+mj-lt"/>
              <a:ea typeface="Arial"/>
              <a:cs typeface="Arial"/>
              <a:sym typeface="Arial"/>
            </a:endParaRPr>
          </a:p>
        </p:txBody>
      </p:sp>
      <p:sp>
        <p:nvSpPr>
          <p:cNvPr id="130" name="Google Shape;130;p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Data Collection</a:t>
            </a:r>
            <a:endParaRPr sz="4000" dirty="0">
              <a:solidFill>
                <a:srgbClr val="0B49CB"/>
              </a:solidFill>
              <a:latin typeface="IBM Plex Mono SemiBold"/>
              <a:ea typeface="IBM Plex Mono SemiBold"/>
              <a:cs typeface="IBM Plex Mono SemiBold"/>
              <a:sym typeface="IBM Plex Mono SemiBold"/>
            </a:endParaRPr>
          </a:p>
        </p:txBody>
      </p:sp>
      <p:graphicFrame>
        <p:nvGraphicFramePr>
          <p:cNvPr id="2" name="Diagram 1">
            <a:extLst>
              <a:ext uri="{FF2B5EF4-FFF2-40B4-BE49-F238E27FC236}">
                <a16:creationId xmlns:a16="http://schemas.microsoft.com/office/drawing/2014/main" id="{DE4E25FC-9D26-F06D-9435-0B988A084E2E}"/>
              </a:ext>
            </a:extLst>
          </p:cNvPr>
          <p:cNvGraphicFramePr/>
          <p:nvPr>
            <p:extLst>
              <p:ext uri="{D42A27DB-BD31-4B8C-83A1-F6EECF244321}">
                <p14:modId xmlns:p14="http://schemas.microsoft.com/office/powerpoint/2010/main" val="2808316366"/>
              </p:ext>
            </p:extLst>
          </p:nvPr>
        </p:nvGraphicFramePr>
        <p:xfrm>
          <a:off x="1539032" y="3764902"/>
          <a:ext cx="8778033" cy="27630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137" name="Google Shape;137;p8"/>
          <p:cNvSpPr txBox="1">
            <a:spLocks noGrp="1"/>
          </p:cNvSpPr>
          <p:nvPr>
            <p:ph type="body" idx="2"/>
          </p:nvPr>
        </p:nvSpPr>
        <p:spPr>
          <a:xfrm>
            <a:off x="820738" y="1800225"/>
            <a:ext cx="9937458" cy="1092265"/>
          </a:xfrm>
          <a:prstGeom prst="rect">
            <a:avLst/>
          </a:prstGeom>
          <a:noFill/>
          <a:ln>
            <a:noFill/>
          </a:ln>
        </p:spPr>
        <p:txBody>
          <a:bodyPr spcFirstLastPara="1" wrap="square" lIns="91425" tIns="45700" rIns="91425" bIns="45700" anchor="t" anchorCtr="0">
            <a:normAutofit/>
          </a:bodyPr>
          <a:lstStyle/>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Calibri"/>
              <a:ea typeface="Calibri"/>
              <a:cs typeface="Calibri"/>
              <a:sym typeface="Calibri"/>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Calibri"/>
              <a:ea typeface="Calibri"/>
              <a:cs typeface="Calibri"/>
              <a:sym typeface="Calibri"/>
            </a:endParaRPr>
          </a:p>
        </p:txBody>
      </p:sp>
      <p:sp>
        <p:nvSpPr>
          <p:cNvPr id="138" name="Google Shape;138;p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graphicFrame>
        <p:nvGraphicFramePr>
          <p:cNvPr id="2" name="Diagram 1">
            <a:extLst>
              <a:ext uri="{FF2B5EF4-FFF2-40B4-BE49-F238E27FC236}">
                <a16:creationId xmlns:a16="http://schemas.microsoft.com/office/drawing/2014/main" id="{5E043D0A-B9CC-3CBF-334C-1FC4F8855D4D}"/>
              </a:ext>
            </a:extLst>
          </p:cNvPr>
          <p:cNvGraphicFramePr/>
          <p:nvPr>
            <p:extLst>
              <p:ext uri="{D42A27DB-BD31-4B8C-83A1-F6EECF244321}">
                <p14:modId xmlns:p14="http://schemas.microsoft.com/office/powerpoint/2010/main" val="57713301"/>
              </p:ext>
            </p:extLst>
          </p:nvPr>
        </p:nvGraphicFramePr>
        <p:xfrm>
          <a:off x="992555" y="2593910"/>
          <a:ext cx="10206890" cy="24726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2"/>
        <p:cNvGrpSpPr/>
        <p:nvPr/>
      </p:nvGrpSpPr>
      <p:grpSpPr>
        <a:xfrm>
          <a:off x="0" y="0"/>
          <a:ext cx="0" cy="0"/>
          <a:chOff x="0" y="0"/>
          <a:chExt cx="0" cy="0"/>
        </a:xfrm>
      </p:grpSpPr>
      <p:sp>
        <p:nvSpPr>
          <p:cNvPr id="143" name="Google Shape;143;p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
        <p:nvSpPr>
          <p:cNvPr id="144" name="Google Shape;144;p9"/>
          <p:cNvSpPr txBox="1">
            <a:spLocks noGrp="1"/>
          </p:cNvSpPr>
          <p:nvPr>
            <p:ph type="body" idx="1"/>
          </p:nvPr>
        </p:nvSpPr>
        <p:spPr>
          <a:xfrm>
            <a:off x="922410" y="1589256"/>
            <a:ext cx="9770472" cy="1471182"/>
          </a:xfrm>
          <a:prstGeom prst="rect">
            <a:avLst/>
          </a:prstGeom>
          <a:noFill/>
          <a:ln>
            <a:noFill/>
          </a:ln>
        </p:spPr>
        <p:txBody>
          <a:bodyPr spcFirstLastPara="1" wrap="square" lIns="91425" tIns="45700" rIns="91425" bIns="45700"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b="1" kern="1200" dirty="0">
                <a:solidFill>
                  <a:schemeClr val="tx1"/>
                </a:solidFill>
                <a:ea typeface="+mn-ea"/>
                <a:cs typeface="+mn-cs"/>
              </a:rPr>
              <a:t>Web scrap Falcon 9 launch records with </a:t>
            </a:r>
            <a:r>
              <a:rPr lang="en-US" altLang="en-US" sz="2200" b="1" kern="1200" dirty="0" err="1">
                <a:solidFill>
                  <a:schemeClr val="tx1"/>
                </a:solidFill>
                <a:ea typeface="+mn-ea"/>
                <a:cs typeface="+mn-cs"/>
              </a:rPr>
              <a:t>BeautifulSoup</a:t>
            </a:r>
            <a:r>
              <a:rPr lang="en-US" altLang="en-US" sz="2200" b="1" kern="1200" dirty="0">
                <a:solidFill>
                  <a:schemeClr val="tx1"/>
                </a:solidFill>
                <a:ea typeface="+mn-ea"/>
                <a:cs typeface="+mn-cs"/>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000" b="1" kern="1200" dirty="0">
              <a:solidFill>
                <a:schemeClr val="tx1"/>
              </a:solidFill>
              <a:ea typeface="+mn-ea"/>
              <a:cs typeface="+mn-cs"/>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1800" b="0" i="0" u="none" strike="noStrike" cap="none" normalizeH="0" baseline="0" dirty="0">
                <a:ln>
                  <a:noFill/>
                </a:ln>
                <a:solidFill>
                  <a:srgbClr val="000000"/>
                </a:solidFill>
                <a:effectLst/>
                <a:latin typeface="+mj-lt"/>
              </a:rPr>
              <a:t>Extract a Falcon 9 launch records HTML table from Wikipedia</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800" b="0" i="0" u="none" strike="noStrike" cap="none" normalizeH="0" baseline="0" dirty="0">
              <a:ln>
                <a:noFill/>
              </a:ln>
              <a:solidFill>
                <a:srgbClr val="000000"/>
              </a:solidFill>
              <a:effectLst/>
              <a:latin typeface="+mj-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1800" b="0" i="0" u="none" strike="noStrike" cap="none" normalizeH="0" baseline="0" dirty="0">
                <a:ln>
                  <a:noFill/>
                </a:ln>
                <a:solidFill>
                  <a:srgbClr val="000000"/>
                </a:solidFill>
                <a:effectLst/>
                <a:latin typeface="+mj-lt"/>
              </a:rPr>
              <a:t>Parse the table and convert it into a Pandas data frame</a:t>
            </a:r>
            <a:endParaRPr kumimoji="0" lang="en-US" altLang="en-US" sz="1800" b="0" i="0" u="none" strike="noStrike" cap="none" normalizeH="0" baseline="0" dirty="0">
              <a:ln>
                <a:noFill/>
              </a:ln>
              <a:solidFill>
                <a:schemeClr val="tx1"/>
              </a:solidFill>
              <a:effectLst/>
              <a:latin typeface="+mj-lt"/>
            </a:endParaRPr>
          </a:p>
          <a:p>
            <a:pPr marL="228600" marR="0" lvl="0" indent="-228600" algn="l" rtl="0">
              <a:lnSpc>
                <a:spcPct val="100000"/>
              </a:lnSpc>
              <a:spcBef>
                <a:spcPts val="0"/>
              </a:spcBef>
              <a:spcAft>
                <a:spcPts val="0"/>
              </a:spcAft>
              <a:buClr>
                <a:srgbClr val="292929"/>
              </a:buClr>
              <a:buSzPts val="2200"/>
              <a:buFont typeface="Arial"/>
              <a:buChar char="•"/>
            </a:pPr>
            <a:endParaRPr sz="2200" dirty="0">
              <a:solidFill>
                <a:srgbClr val="292929"/>
              </a:solidFill>
              <a:latin typeface="Arial"/>
              <a:ea typeface="Arial"/>
              <a:cs typeface="Arial"/>
              <a:sym typeface="Arial"/>
            </a:endParaRPr>
          </a:p>
        </p:txBody>
      </p:sp>
      <p:sp>
        <p:nvSpPr>
          <p:cNvPr id="145" name="Google Shape;145;p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05493"/>
              </a:buClr>
              <a:buSzPct val="100000"/>
              <a:buFont typeface="IBM Plex Mono SemiBold"/>
              <a:buNone/>
            </a:pPr>
            <a:endParaRPr sz="4000">
              <a:solidFill>
                <a:srgbClr val="1C7DDB"/>
              </a:solidFill>
              <a:latin typeface="Arial"/>
              <a:ea typeface="Arial"/>
              <a:cs typeface="Arial"/>
              <a:sym typeface="Arial"/>
            </a:endParaRPr>
          </a:p>
        </p:txBody>
      </p:sp>
      <p:sp>
        <p:nvSpPr>
          <p:cNvPr id="146" name="Google Shape;146;p9"/>
          <p:cNvSpPr txBox="1"/>
          <p:nvPr/>
        </p:nvSpPr>
        <p:spPr>
          <a:xfrm>
            <a:off x="922411" y="6910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dirty="0">
                <a:solidFill>
                  <a:srgbClr val="0B49CB"/>
                </a:solidFill>
                <a:latin typeface="Arial"/>
                <a:ea typeface="Arial"/>
                <a:cs typeface="Arial"/>
                <a:sym typeface="Arial"/>
              </a:rPr>
              <a:t>Data Collection - Scraping</a:t>
            </a:r>
            <a:endParaRPr sz="4000" dirty="0">
              <a:solidFill>
                <a:srgbClr val="0B49CB"/>
              </a:solidFill>
              <a:latin typeface="IBM Plex Mono SemiBold"/>
              <a:ea typeface="IBM Plex Mono SemiBold"/>
              <a:cs typeface="IBM Plex Mono SemiBold"/>
              <a:sym typeface="IBM Plex Mono SemiBold"/>
            </a:endParaRPr>
          </a:p>
        </p:txBody>
      </p:sp>
      <p:graphicFrame>
        <p:nvGraphicFramePr>
          <p:cNvPr id="6" name="Diagram 5">
            <a:extLst>
              <a:ext uri="{FF2B5EF4-FFF2-40B4-BE49-F238E27FC236}">
                <a16:creationId xmlns:a16="http://schemas.microsoft.com/office/drawing/2014/main" id="{1EAB0FA4-E068-3135-F9D4-2E590594FFC1}"/>
              </a:ext>
            </a:extLst>
          </p:cNvPr>
          <p:cNvGraphicFramePr/>
          <p:nvPr>
            <p:extLst>
              <p:ext uri="{D42A27DB-BD31-4B8C-83A1-F6EECF244321}">
                <p14:modId xmlns:p14="http://schemas.microsoft.com/office/powerpoint/2010/main" val="275291889"/>
              </p:ext>
            </p:extLst>
          </p:nvPr>
        </p:nvGraphicFramePr>
        <p:xfrm>
          <a:off x="1282162" y="3191070"/>
          <a:ext cx="9770472" cy="35018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1596</TotalTime>
  <Words>1834</Words>
  <Application>Microsoft Office PowerPoint</Application>
  <PresentationFormat>Widescreen</PresentationFormat>
  <Paragraphs>238</Paragraphs>
  <Slides>42</Slides>
  <Notes>42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Times New Roman</vt:lpstr>
      <vt:lpstr>IBM Plex Mono SemiBold</vt:lpstr>
      <vt:lpstr>Arial</vt:lpstr>
      <vt:lpstr>Söhne</vt:lpstr>
      <vt:lpstr>Calibri</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 Luo</dc:creator>
  <cp:lastModifiedBy>hi</cp:lastModifiedBy>
  <cp:revision>32</cp:revision>
  <dcterms:created xsi:type="dcterms:W3CDTF">2021-04-29T18:58:34Z</dcterms:created>
  <dcterms:modified xsi:type="dcterms:W3CDTF">2023-09-02T19:52:27Z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